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Montserrat" panose="020B0604020202020204" charset="0"/>
      <p:regular r:id="rId20"/>
      <p:bold r:id="rId21"/>
      <p:italic r:id="rId22"/>
      <p:boldItalic r:id="rId23"/>
    </p:embeddedFont>
    <p:embeddedFont>
      <p:font typeface="Caveat" panose="020B0604020202020204" charset="0"/>
      <p:regular r:id="rId24"/>
      <p:bold r:id="rId25"/>
    </p:embeddedFont>
    <p:embeddedFont>
      <p:font typeface="La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5d6542080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5d6542080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f8799739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f87997393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f87997393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5d6542080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5d6542080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trends.google.com/"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680425" y="733075"/>
            <a:ext cx="5017500" cy="26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900" b="1">
                <a:solidFill>
                  <a:srgbClr val="FFFFFF"/>
                </a:solidFill>
                <a:latin typeface="Arial"/>
                <a:ea typeface="Arial"/>
                <a:cs typeface="Arial"/>
                <a:sym typeface="Arial"/>
              </a:rPr>
              <a:t>Analyzing the impact of organizational decisions</a:t>
            </a:r>
            <a:endParaRPr sz="2000"/>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GB" sz="2300" b="1">
                <a:solidFill>
                  <a:srgbClr val="FFFFFF"/>
                </a:solidFill>
                <a:latin typeface="Arial"/>
                <a:ea typeface="Arial"/>
                <a:cs typeface="Arial"/>
                <a:sym typeface="Arial"/>
              </a:rPr>
              <a:t>Team – data detectives</a:t>
            </a:r>
            <a:endParaRPr sz="2300" b="1">
              <a:solidFill>
                <a:srgbClr val="FFFFFF"/>
              </a:solidFill>
              <a:latin typeface="Arial"/>
              <a:ea typeface="Arial"/>
              <a:cs typeface="Arial"/>
              <a:sym typeface="Arial"/>
            </a:endParaRPr>
          </a:p>
          <a:p>
            <a:pPr marL="0" lvl="0" indent="0" algn="l" rtl="0">
              <a:lnSpc>
                <a:spcPct val="115000"/>
              </a:lnSpc>
              <a:spcBef>
                <a:spcPts val="0"/>
              </a:spcBef>
              <a:spcAft>
                <a:spcPts val="1600"/>
              </a:spcAft>
              <a:buNone/>
            </a:pPr>
            <a:endParaRPr sz="1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26"/>
          <p:cNvPicPr preferRelativeResize="0"/>
          <p:nvPr/>
        </p:nvPicPr>
        <p:blipFill>
          <a:blip r:embed="rId3">
            <a:alphaModFix/>
          </a:blip>
          <a:stretch>
            <a:fillRect/>
          </a:stretch>
        </p:blipFill>
        <p:spPr>
          <a:xfrm>
            <a:off x="1160500" y="216150"/>
            <a:ext cx="7698750" cy="3122100"/>
          </a:xfrm>
          <a:prstGeom prst="rect">
            <a:avLst/>
          </a:prstGeom>
          <a:noFill/>
          <a:ln>
            <a:noFill/>
          </a:ln>
        </p:spPr>
      </p:pic>
      <p:sp>
        <p:nvSpPr>
          <p:cNvPr id="323" name="Google Shape;323;p26"/>
          <p:cNvSpPr txBox="1"/>
          <p:nvPr/>
        </p:nvSpPr>
        <p:spPr>
          <a:xfrm>
            <a:off x="1124575" y="3553150"/>
            <a:ext cx="7770600" cy="1318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2000" b="1" dirty="0">
                <a:solidFill>
                  <a:srgbClr val="FFFFFF"/>
                </a:solidFill>
              </a:rPr>
              <a:t>As depicted from the pictures we have used the daily and monthly analysis of increasing and decreasing trends in closing price of the stocks by using of charts.</a:t>
            </a:r>
            <a:endParaRPr sz="2000" b="1" dirty="0">
              <a:solidFill>
                <a:srgbClr val="FFFFFF"/>
              </a:solidFill>
            </a:endParaRPr>
          </a:p>
          <a:p>
            <a:pPr marL="0" lvl="0" indent="0" algn="just" rtl="0">
              <a:spcBef>
                <a:spcPts val="0"/>
              </a:spcBef>
              <a:spcAft>
                <a:spcPts val="0"/>
              </a:spcAft>
              <a:buNone/>
            </a:pPr>
            <a:endParaRPr sz="2000" dirty="0">
              <a:solidFill>
                <a:srgbClr val="FFFFFF"/>
              </a:solidFill>
            </a:endParaRPr>
          </a:p>
          <a:p>
            <a:pPr marL="0" lvl="0" indent="0" algn="just" rtl="0">
              <a:lnSpc>
                <a:spcPct val="115000"/>
              </a:lnSpc>
              <a:spcBef>
                <a:spcPts val="0"/>
              </a:spcBef>
              <a:spcAft>
                <a:spcPts val="0"/>
              </a:spcAft>
              <a:buNone/>
            </a:pPr>
            <a:endParaRPr sz="2000" dirty="0">
              <a:solidFill>
                <a:srgbClr val="FFFFFF"/>
              </a:solidFill>
            </a:endParaRPr>
          </a:p>
          <a:p>
            <a:pPr marL="0" lvl="0" indent="0" algn="l" rtl="0">
              <a:spcBef>
                <a:spcPts val="0"/>
              </a:spcBef>
              <a:spcAft>
                <a:spcPts val="0"/>
              </a:spcAft>
              <a:buNone/>
            </a:pPr>
            <a:endParaRPr sz="700" dirty="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1088875" y="393750"/>
            <a:ext cx="3798900" cy="580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700" b="1" dirty="0"/>
              <a:t>NOTE:-</a:t>
            </a:r>
            <a:endParaRPr sz="2700" b="1" dirty="0"/>
          </a:p>
        </p:txBody>
      </p:sp>
      <p:sp>
        <p:nvSpPr>
          <p:cNvPr id="329" name="Google Shape;329;p27"/>
          <p:cNvSpPr txBox="1">
            <a:spLocks noGrp="1"/>
          </p:cNvSpPr>
          <p:nvPr>
            <p:ph type="body" idx="1"/>
          </p:nvPr>
        </p:nvSpPr>
        <p:spPr>
          <a:xfrm>
            <a:off x="1088874" y="1031575"/>
            <a:ext cx="4536873" cy="38112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GB" sz="2000" b="1" dirty="0">
                <a:solidFill>
                  <a:srgbClr val="F2F2F2"/>
                </a:solidFill>
                <a:latin typeface="Arial"/>
                <a:ea typeface="Arial"/>
                <a:cs typeface="Arial"/>
                <a:sym typeface="Arial"/>
              </a:rPr>
              <a:t>The following plots are a better visual representations of what we did and the performance of our machine learning model. It’s not worthy that polynomial regression though </a:t>
            </a:r>
            <a:r>
              <a:rPr lang="en-GB" sz="2000" b="1" dirty="0" smtClean="0">
                <a:solidFill>
                  <a:srgbClr val="F2F2F2"/>
                </a:solidFill>
                <a:latin typeface="Arial"/>
                <a:ea typeface="Arial"/>
                <a:cs typeface="Arial"/>
                <a:sym typeface="Arial"/>
              </a:rPr>
              <a:t>not very </a:t>
            </a:r>
            <a:r>
              <a:rPr lang="en-GB" sz="2000" b="1" dirty="0">
                <a:solidFill>
                  <a:srgbClr val="F2F2F2"/>
                </a:solidFill>
                <a:latin typeface="Arial"/>
                <a:ea typeface="Arial"/>
                <a:cs typeface="Arial"/>
                <a:sym typeface="Arial"/>
              </a:rPr>
              <a:t>suitable for share </a:t>
            </a:r>
            <a:r>
              <a:rPr lang="en-GB" sz="2000" b="1" dirty="0" smtClean="0">
                <a:solidFill>
                  <a:srgbClr val="F2F2F2"/>
                </a:solidFill>
                <a:latin typeface="Arial"/>
                <a:ea typeface="Arial"/>
                <a:cs typeface="Arial"/>
                <a:sym typeface="Arial"/>
              </a:rPr>
              <a:t>price prediction </a:t>
            </a:r>
            <a:r>
              <a:rPr lang="en-GB" sz="2000" b="1" dirty="0">
                <a:solidFill>
                  <a:srgbClr val="F2F2F2"/>
                </a:solidFill>
                <a:latin typeface="Arial"/>
                <a:ea typeface="Arial"/>
                <a:cs typeface="Arial"/>
                <a:sym typeface="Arial"/>
              </a:rPr>
              <a:t>works excellently for </a:t>
            </a:r>
            <a:r>
              <a:rPr lang="en-GB" sz="2000" b="1" dirty="0" smtClean="0">
                <a:solidFill>
                  <a:srgbClr val="F2F2F2"/>
                </a:solidFill>
                <a:latin typeface="Arial"/>
                <a:ea typeface="Arial"/>
                <a:cs typeface="Arial"/>
                <a:sym typeface="Arial"/>
              </a:rPr>
              <a:t>pattern recognition</a:t>
            </a:r>
            <a:r>
              <a:rPr lang="en-GB" sz="2000" b="1" dirty="0">
                <a:solidFill>
                  <a:srgbClr val="F2F2F2"/>
                </a:solidFill>
                <a:latin typeface="Arial"/>
                <a:ea typeface="Arial"/>
                <a:cs typeface="Arial"/>
                <a:sym typeface="Arial"/>
              </a:rPr>
              <a:t>. The model has an R2 value of 0.9733. R2 value ranges from 0 to 1 where 1 represents pretty accurate and 0 represents “not really useful”.</a:t>
            </a:r>
            <a:endParaRPr b="1" dirty="0"/>
          </a:p>
        </p:txBody>
      </p:sp>
      <p:pic>
        <p:nvPicPr>
          <p:cNvPr id="330" name="Google Shape;330;p27"/>
          <p:cNvPicPr preferRelativeResize="0"/>
          <p:nvPr/>
        </p:nvPicPr>
        <p:blipFill rotWithShape="1">
          <a:blip r:embed="rId3">
            <a:alphaModFix/>
          </a:blip>
          <a:srcRect l="22092" r="11365"/>
          <a:stretch/>
        </p:blipFill>
        <p:spPr>
          <a:xfrm rot="-5400000">
            <a:off x="5710147" y="2704980"/>
            <a:ext cx="2431500" cy="2436000"/>
          </a:xfrm>
          <a:prstGeom prst="diagStripe">
            <a:avLst>
              <a:gd name="adj" fmla="val 50445"/>
            </a:avLst>
          </a:prstGeom>
          <a:noFill/>
          <a:ln>
            <a:noFill/>
          </a:ln>
        </p:spPr>
      </p:pic>
      <p:pic>
        <p:nvPicPr>
          <p:cNvPr id="331" name="Google Shape;331;p27"/>
          <p:cNvPicPr preferRelativeResize="0"/>
          <p:nvPr/>
        </p:nvPicPr>
        <p:blipFill rotWithShape="1">
          <a:blip r:embed="rId4">
            <a:alphaModFix/>
          </a:blip>
          <a:srcRect l="29669" r="3792"/>
          <a:stretch/>
        </p:blipFill>
        <p:spPr>
          <a:xfrm rot="-5400000">
            <a:off x="5718946" y="1338207"/>
            <a:ext cx="2504700" cy="2509500"/>
          </a:xfrm>
          <a:prstGeom prst="diagStripe">
            <a:avLst>
              <a:gd name="adj" fmla="val 50445"/>
            </a:avLst>
          </a:prstGeom>
          <a:noFill/>
          <a:ln>
            <a:noFill/>
          </a:ln>
        </p:spPr>
      </p:pic>
      <p:pic>
        <p:nvPicPr>
          <p:cNvPr id="332" name="Google Shape;332;p27"/>
          <p:cNvPicPr preferRelativeResize="0"/>
          <p:nvPr/>
        </p:nvPicPr>
        <p:blipFill rotWithShape="1">
          <a:blip r:embed="rId5">
            <a:alphaModFix/>
          </a:blip>
          <a:srcRect l="17162" t="11249" r="17155" b="-887"/>
          <a:stretch/>
        </p:blipFill>
        <p:spPr>
          <a:xfrm rot="5400000">
            <a:off x="6637386" y="2137210"/>
            <a:ext cx="2504700" cy="2509500"/>
          </a:xfrm>
          <a:prstGeom prst="diagStripe">
            <a:avLst>
              <a:gd name="adj" fmla="val 50445"/>
            </a:avLst>
          </a:prstGeom>
          <a:noFill/>
          <a:ln>
            <a:noFill/>
          </a:ln>
        </p:spPr>
      </p:pic>
      <p:sp>
        <p:nvSpPr>
          <p:cNvPr id="333" name="Google Shape;333;p2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8"/>
          <p:cNvSpPr txBox="1">
            <a:spLocks noGrp="1"/>
          </p:cNvSpPr>
          <p:nvPr>
            <p:ph type="title"/>
          </p:nvPr>
        </p:nvSpPr>
        <p:spPr>
          <a:xfrm>
            <a:off x="1052550" y="4018351"/>
            <a:ext cx="7038900" cy="728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a:solidFill>
                  <a:srgbClr val="FFFFFF"/>
                </a:solidFill>
                <a:latin typeface="Arial"/>
                <a:ea typeface="Arial"/>
                <a:cs typeface="Arial"/>
                <a:sym typeface="Arial"/>
              </a:rPr>
              <a:t>Figure : The line graph representing the regression plot</a:t>
            </a:r>
            <a:endParaRPr sz="1600">
              <a:solidFill>
                <a:srgbClr val="FFFFFF"/>
              </a:solidFill>
              <a:latin typeface="Arial"/>
              <a:ea typeface="Arial"/>
              <a:cs typeface="Arial"/>
              <a:sym typeface="Arial"/>
            </a:endParaRPr>
          </a:p>
          <a:p>
            <a:pPr marL="0" lvl="0" indent="0" algn="ctr" rtl="0">
              <a:lnSpc>
                <a:spcPct val="115000"/>
              </a:lnSpc>
              <a:spcBef>
                <a:spcPts val="0"/>
              </a:spcBef>
              <a:spcAft>
                <a:spcPts val="0"/>
              </a:spcAft>
              <a:buNone/>
            </a:pPr>
            <a:r>
              <a:rPr lang="en-GB" sz="1400">
                <a:solidFill>
                  <a:srgbClr val="FFFFFF"/>
                </a:solidFill>
                <a:latin typeface="Arial"/>
                <a:ea typeface="Arial"/>
                <a:cs typeface="Arial"/>
                <a:sym typeface="Arial"/>
              </a:rPr>
              <a:t>Source : The code we have written</a:t>
            </a:r>
            <a:r>
              <a:rPr lang="en-GB" sz="1600">
                <a:solidFill>
                  <a:srgbClr val="FFFFFF"/>
                </a:solidFill>
                <a:latin typeface="Arial"/>
                <a:ea typeface="Arial"/>
                <a:cs typeface="Arial"/>
                <a:sym typeface="Arial"/>
              </a:rPr>
              <a:t> </a:t>
            </a:r>
            <a:endParaRPr sz="1600">
              <a:solidFill>
                <a:srgbClr val="FFFFFF"/>
              </a:solidFill>
              <a:latin typeface="Arial"/>
              <a:ea typeface="Arial"/>
              <a:cs typeface="Arial"/>
              <a:sym typeface="Arial"/>
            </a:endParaRPr>
          </a:p>
          <a:p>
            <a:pPr marL="0" lvl="0" indent="0" algn="l" rtl="0">
              <a:spcBef>
                <a:spcPts val="0"/>
              </a:spcBef>
              <a:spcAft>
                <a:spcPts val="0"/>
              </a:spcAft>
              <a:buNone/>
            </a:pPr>
            <a:endParaRPr/>
          </a:p>
        </p:txBody>
      </p:sp>
      <p:pic>
        <p:nvPicPr>
          <p:cNvPr id="339" name="Google Shape;339;p28"/>
          <p:cNvPicPr preferRelativeResize="0"/>
          <p:nvPr/>
        </p:nvPicPr>
        <p:blipFill>
          <a:blip r:embed="rId3">
            <a:alphaModFix/>
          </a:blip>
          <a:stretch>
            <a:fillRect/>
          </a:stretch>
        </p:blipFill>
        <p:spPr>
          <a:xfrm>
            <a:off x="1085050" y="381650"/>
            <a:ext cx="6973900" cy="3415075"/>
          </a:xfrm>
          <a:prstGeom prst="rect">
            <a:avLst/>
          </a:prstGeom>
          <a:noFill/>
          <a:ln>
            <a:noFill/>
          </a:ln>
        </p:spPr>
      </p:pic>
      <p:cxnSp>
        <p:nvCxnSpPr>
          <p:cNvPr id="340" name="Google Shape;340;p28"/>
          <p:cNvCxnSpPr/>
          <p:nvPr/>
        </p:nvCxnSpPr>
        <p:spPr>
          <a:xfrm flipH="1">
            <a:off x="780745" y="3948525"/>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41" name="Google Shape;341;p28"/>
          <p:cNvCxnSpPr/>
          <p:nvPr/>
        </p:nvCxnSpPr>
        <p:spPr>
          <a:xfrm flipH="1">
            <a:off x="806357" y="4852950"/>
            <a:ext cx="7596300" cy="1050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9"/>
          <p:cNvSpPr txBox="1">
            <a:spLocks noGrp="1"/>
          </p:cNvSpPr>
          <p:nvPr>
            <p:ph type="title"/>
          </p:nvPr>
        </p:nvSpPr>
        <p:spPr>
          <a:xfrm>
            <a:off x="1297500" y="225975"/>
            <a:ext cx="46578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500" b="1" dirty="0"/>
              <a:t>NOTE:-</a:t>
            </a:r>
            <a:endParaRPr sz="2500" b="1" dirty="0"/>
          </a:p>
        </p:txBody>
      </p:sp>
      <p:sp>
        <p:nvSpPr>
          <p:cNvPr id="347" name="Google Shape;347;p29"/>
          <p:cNvSpPr txBox="1">
            <a:spLocks noGrp="1"/>
          </p:cNvSpPr>
          <p:nvPr>
            <p:ph type="body" idx="1"/>
          </p:nvPr>
        </p:nvSpPr>
        <p:spPr>
          <a:xfrm>
            <a:off x="1297500" y="824475"/>
            <a:ext cx="5609700" cy="3946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GB" sz="2000" b="1" dirty="0">
                <a:solidFill>
                  <a:srgbClr val="F2F2F2"/>
                </a:solidFill>
                <a:latin typeface="Arial"/>
                <a:ea typeface="Arial"/>
                <a:cs typeface="Arial"/>
                <a:sym typeface="Arial"/>
              </a:rPr>
              <a:t>The ability to determine model fit is a tricky process. The metrics used to  determine model fit can have different values based on the type of data. Hence, we need to be extremely careful while interpreting regression analysis.</a:t>
            </a:r>
            <a:endParaRPr sz="2000" b="1" dirty="0">
              <a:solidFill>
                <a:srgbClr val="F2F2F2"/>
              </a:solidFill>
              <a:latin typeface="Arial"/>
              <a:ea typeface="Arial"/>
              <a:cs typeface="Arial"/>
              <a:sym typeface="Arial"/>
            </a:endParaRPr>
          </a:p>
          <a:p>
            <a:pPr marL="0" lvl="0" indent="0" rtl="0">
              <a:lnSpc>
                <a:spcPct val="100000"/>
              </a:lnSpc>
              <a:spcBef>
                <a:spcPts val="1600"/>
              </a:spcBef>
              <a:spcAft>
                <a:spcPts val="0"/>
              </a:spcAft>
              <a:buNone/>
            </a:pPr>
            <a:r>
              <a:rPr lang="en-GB" sz="2000" b="1" dirty="0">
                <a:solidFill>
                  <a:srgbClr val="F2F2F2"/>
                </a:solidFill>
                <a:latin typeface="Arial"/>
                <a:ea typeface="Arial"/>
                <a:cs typeface="Arial"/>
                <a:sym typeface="Arial"/>
              </a:rPr>
              <a:t>The metrics we used here is R square.</a:t>
            </a:r>
            <a:endParaRPr sz="2000" b="1" dirty="0">
              <a:solidFill>
                <a:srgbClr val="F2F2F2"/>
              </a:solidFill>
              <a:latin typeface="Arial"/>
              <a:ea typeface="Arial"/>
              <a:cs typeface="Arial"/>
              <a:sym typeface="Arial"/>
            </a:endParaRPr>
          </a:p>
          <a:p>
            <a:pPr marL="0" lvl="0" indent="0" rtl="0">
              <a:lnSpc>
                <a:spcPct val="100000"/>
              </a:lnSpc>
              <a:spcBef>
                <a:spcPts val="1600"/>
              </a:spcBef>
              <a:spcAft>
                <a:spcPts val="0"/>
              </a:spcAft>
              <a:buNone/>
            </a:pPr>
            <a:r>
              <a:rPr lang="en-GB" sz="2000" b="1" dirty="0">
                <a:solidFill>
                  <a:srgbClr val="F2F2F2"/>
                </a:solidFill>
                <a:latin typeface="Arial"/>
                <a:ea typeface="Arial"/>
                <a:cs typeface="Arial"/>
                <a:sym typeface="Arial"/>
              </a:rPr>
              <a:t>Coefficient of determination</a:t>
            </a:r>
            <a:endParaRPr sz="2000" b="1" dirty="0">
              <a:solidFill>
                <a:srgbClr val="F2F2F2"/>
              </a:solidFill>
              <a:latin typeface="Arial"/>
              <a:ea typeface="Arial"/>
              <a:cs typeface="Arial"/>
              <a:sym typeface="Arial"/>
            </a:endParaRPr>
          </a:p>
          <a:p>
            <a:pPr marL="0" lvl="0" indent="0" rtl="0">
              <a:lnSpc>
                <a:spcPct val="100000"/>
              </a:lnSpc>
              <a:spcBef>
                <a:spcPts val="1600"/>
              </a:spcBef>
              <a:spcAft>
                <a:spcPts val="1600"/>
              </a:spcAft>
              <a:buNone/>
            </a:pPr>
            <a:r>
              <a:rPr lang="en-GB" sz="2000" b="1" dirty="0">
                <a:solidFill>
                  <a:srgbClr val="F2F2F2"/>
                </a:solidFill>
                <a:latin typeface="Arial"/>
                <a:ea typeface="Arial"/>
                <a:cs typeface="Arial"/>
                <a:sym typeface="Arial"/>
              </a:rPr>
              <a:t>This metrics explains the percentage of variance explained by covariates in the model. It ranges between 0 and 1.               </a:t>
            </a:r>
            <a:endParaRPr sz="900" b="1" dirty="0"/>
          </a:p>
        </p:txBody>
      </p:sp>
      <p:pic>
        <p:nvPicPr>
          <p:cNvPr id="348" name="Google Shape;348;p29"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0"/>
          <p:cNvSpPr txBox="1">
            <a:spLocks noGrp="1"/>
          </p:cNvSpPr>
          <p:nvPr>
            <p:ph type="title"/>
          </p:nvPr>
        </p:nvSpPr>
        <p:spPr>
          <a:xfrm>
            <a:off x="1085050" y="4077000"/>
            <a:ext cx="7038900" cy="683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600">
                <a:solidFill>
                  <a:srgbClr val="FFFFFF"/>
                </a:solidFill>
                <a:latin typeface="Arial"/>
                <a:ea typeface="Arial"/>
                <a:cs typeface="Arial"/>
                <a:sym typeface="Arial"/>
              </a:rPr>
              <a:t>Figure : The scatter plot depicting the regression curve where blue dots are the closing prices and the red line is the regression curve fitted.</a:t>
            </a:r>
            <a:endParaRPr sz="1600">
              <a:solidFill>
                <a:srgbClr val="FFFFFF"/>
              </a:solidFill>
              <a:latin typeface="Arial"/>
              <a:ea typeface="Arial"/>
              <a:cs typeface="Arial"/>
              <a:sym typeface="Arial"/>
            </a:endParaRPr>
          </a:p>
          <a:p>
            <a:pPr marL="0" lvl="0" indent="0" algn="l" rtl="0">
              <a:spcBef>
                <a:spcPts val="0"/>
              </a:spcBef>
              <a:spcAft>
                <a:spcPts val="0"/>
              </a:spcAft>
              <a:buNone/>
            </a:pPr>
            <a:endParaRPr/>
          </a:p>
        </p:txBody>
      </p:sp>
      <p:pic>
        <p:nvPicPr>
          <p:cNvPr id="354" name="Google Shape;354;p30"/>
          <p:cNvPicPr preferRelativeResize="0"/>
          <p:nvPr/>
        </p:nvPicPr>
        <p:blipFill>
          <a:blip r:embed="rId3">
            <a:alphaModFix/>
          </a:blip>
          <a:stretch>
            <a:fillRect/>
          </a:stretch>
        </p:blipFill>
        <p:spPr>
          <a:xfrm>
            <a:off x="1085050" y="328375"/>
            <a:ext cx="7038901" cy="3502174"/>
          </a:xfrm>
          <a:prstGeom prst="rect">
            <a:avLst/>
          </a:prstGeom>
          <a:noFill/>
          <a:ln>
            <a:noFill/>
          </a:ln>
        </p:spPr>
      </p:pic>
      <p:cxnSp>
        <p:nvCxnSpPr>
          <p:cNvPr id="355" name="Google Shape;355;p30"/>
          <p:cNvCxnSpPr/>
          <p:nvPr/>
        </p:nvCxnSpPr>
        <p:spPr>
          <a:xfrm flipH="1">
            <a:off x="780745" y="3948525"/>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56" name="Google Shape;356;p30"/>
          <p:cNvCxnSpPr/>
          <p:nvPr/>
        </p:nvCxnSpPr>
        <p:spPr>
          <a:xfrm flipH="1">
            <a:off x="806357" y="4852950"/>
            <a:ext cx="7596300" cy="1050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txBox="1">
            <a:spLocks noGrp="1"/>
          </p:cNvSpPr>
          <p:nvPr>
            <p:ph type="title"/>
          </p:nvPr>
        </p:nvSpPr>
        <p:spPr>
          <a:xfrm>
            <a:off x="1052550" y="4045513"/>
            <a:ext cx="7038900" cy="7302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500">
                <a:solidFill>
                  <a:srgbClr val="FFFFFF"/>
                </a:solidFill>
                <a:latin typeface="Arial"/>
                <a:ea typeface="Arial"/>
                <a:cs typeface="Arial"/>
                <a:sym typeface="Arial"/>
              </a:rPr>
              <a:t>Figure : The plot above represents the actual closing price and the predicted price in the targeted week i.e. from February 5</a:t>
            </a:r>
            <a:r>
              <a:rPr lang="en-GB" sz="2200" baseline="30000">
                <a:solidFill>
                  <a:srgbClr val="FFFFFF"/>
                </a:solidFill>
                <a:latin typeface="Arial"/>
                <a:ea typeface="Arial"/>
                <a:cs typeface="Arial"/>
                <a:sym typeface="Arial"/>
              </a:rPr>
              <a:t>th</a:t>
            </a:r>
            <a:r>
              <a:rPr lang="en-GB" sz="1500">
                <a:solidFill>
                  <a:srgbClr val="FFFFFF"/>
                </a:solidFill>
                <a:latin typeface="Arial"/>
                <a:ea typeface="Arial"/>
                <a:cs typeface="Arial"/>
                <a:sym typeface="Arial"/>
              </a:rPr>
              <a:t>, 2023 to February 11</a:t>
            </a:r>
            <a:r>
              <a:rPr lang="en-GB" sz="2200" baseline="30000">
                <a:solidFill>
                  <a:srgbClr val="FFFFFF"/>
                </a:solidFill>
                <a:latin typeface="Arial"/>
                <a:ea typeface="Arial"/>
                <a:cs typeface="Arial"/>
                <a:sym typeface="Arial"/>
              </a:rPr>
              <a:t>th</a:t>
            </a:r>
            <a:r>
              <a:rPr lang="en-GB" sz="1800">
                <a:solidFill>
                  <a:srgbClr val="FFFFFF"/>
                </a:solidFill>
                <a:latin typeface="Arial"/>
                <a:ea typeface="Arial"/>
                <a:cs typeface="Arial"/>
                <a:sym typeface="Arial"/>
              </a:rPr>
              <a:t>, </a:t>
            </a:r>
            <a:r>
              <a:rPr lang="en-GB" sz="1600">
                <a:solidFill>
                  <a:srgbClr val="FFFFFF"/>
                </a:solidFill>
                <a:latin typeface="Arial"/>
                <a:ea typeface="Arial"/>
                <a:cs typeface="Arial"/>
                <a:sym typeface="Arial"/>
              </a:rPr>
              <a:t>2023</a:t>
            </a:r>
            <a:r>
              <a:rPr lang="en-GB" sz="1800">
                <a:solidFill>
                  <a:srgbClr val="FFFFFF"/>
                </a:solidFill>
                <a:latin typeface="Arial"/>
                <a:ea typeface="Arial"/>
                <a:cs typeface="Arial"/>
                <a:sym typeface="Arial"/>
              </a:rPr>
              <a:t>.</a:t>
            </a:r>
            <a:endParaRPr sz="1800">
              <a:solidFill>
                <a:srgbClr val="FFFFFF"/>
              </a:solidFill>
              <a:latin typeface="Arial"/>
              <a:ea typeface="Arial"/>
              <a:cs typeface="Arial"/>
              <a:sym typeface="Arial"/>
            </a:endParaRPr>
          </a:p>
          <a:p>
            <a:pPr marL="0" lvl="0" indent="0" algn="l" rtl="0">
              <a:spcBef>
                <a:spcPts val="0"/>
              </a:spcBef>
              <a:spcAft>
                <a:spcPts val="0"/>
              </a:spcAft>
              <a:buNone/>
            </a:pPr>
            <a:endParaRPr/>
          </a:p>
        </p:txBody>
      </p:sp>
      <p:cxnSp>
        <p:nvCxnSpPr>
          <p:cNvPr id="362" name="Google Shape;362;p31"/>
          <p:cNvCxnSpPr/>
          <p:nvPr/>
        </p:nvCxnSpPr>
        <p:spPr>
          <a:xfrm flipH="1">
            <a:off x="780745" y="3948525"/>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63" name="Google Shape;363;p31"/>
          <p:cNvCxnSpPr/>
          <p:nvPr/>
        </p:nvCxnSpPr>
        <p:spPr>
          <a:xfrm flipH="1">
            <a:off x="-8" y="19914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64" name="Google Shape;364;p31"/>
          <p:cNvCxnSpPr/>
          <p:nvPr/>
        </p:nvCxnSpPr>
        <p:spPr>
          <a:xfrm flipH="1">
            <a:off x="6868492" y="19914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65" name="Google Shape;365;p31"/>
          <p:cNvCxnSpPr/>
          <p:nvPr/>
        </p:nvCxnSpPr>
        <p:spPr>
          <a:xfrm flipH="1">
            <a:off x="806332" y="4852950"/>
            <a:ext cx="7596300" cy="10500"/>
          </a:xfrm>
          <a:prstGeom prst="straightConnector1">
            <a:avLst/>
          </a:prstGeom>
          <a:noFill/>
          <a:ln w="9525" cap="flat" cmpd="sng">
            <a:solidFill>
              <a:srgbClr val="B7B7B7"/>
            </a:solidFill>
            <a:prstDash val="solid"/>
            <a:round/>
            <a:headEnd type="none" w="med" len="med"/>
            <a:tailEnd type="none" w="med" len="med"/>
          </a:ln>
        </p:spPr>
      </p:cxnSp>
      <p:sp>
        <p:nvSpPr>
          <p:cNvPr id="366" name="Google Shape;366;p31"/>
          <p:cNvSpPr txBox="1"/>
          <p:nvPr/>
        </p:nvSpPr>
        <p:spPr>
          <a:xfrm>
            <a:off x="2550250" y="1991500"/>
            <a:ext cx="3682200" cy="17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367" name="Google Shape;367;p31"/>
          <p:cNvPicPr preferRelativeResize="0"/>
          <p:nvPr/>
        </p:nvPicPr>
        <p:blipFill>
          <a:blip r:embed="rId3">
            <a:alphaModFix/>
          </a:blip>
          <a:stretch>
            <a:fillRect/>
          </a:stretch>
        </p:blipFill>
        <p:spPr>
          <a:xfrm>
            <a:off x="1052550" y="386825"/>
            <a:ext cx="7038900" cy="34079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2"/>
          <p:cNvSpPr txBox="1">
            <a:spLocks noGrp="1"/>
          </p:cNvSpPr>
          <p:nvPr>
            <p:ph type="title" idx="2"/>
          </p:nvPr>
        </p:nvSpPr>
        <p:spPr>
          <a:xfrm>
            <a:off x="1031575" y="72775"/>
            <a:ext cx="3545100" cy="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dirty="0"/>
              <a:t>Report Conclusion</a:t>
            </a:r>
            <a:endParaRPr sz="2600" b="1" dirty="0"/>
          </a:p>
        </p:txBody>
      </p:sp>
      <p:sp>
        <p:nvSpPr>
          <p:cNvPr id="373" name="Google Shape;373;p32"/>
          <p:cNvSpPr txBox="1">
            <a:spLocks noGrp="1"/>
          </p:cNvSpPr>
          <p:nvPr>
            <p:ph type="title"/>
          </p:nvPr>
        </p:nvSpPr>
        <p:spPr>
          <a:xfrm>
            <a:off x="1031575" y="535238"/>
            <a:ext cx="7578600" cy="26400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GB" sz="2000" b="1" dirty="0">
                <a:solidFill>
                  <a:srgbClr val="F2F2F2"/>
                </a:solidFill>
                <a:latin typeface="Arial"/>
                <a:ea typeface="Arial"/>
                <a:cs typeface="Arial"/>
                <a:sym typeface="Arial"/>
              </a:rPr>
              <a:t>The average of closing prices from February 5</a:t>
            </a:r>
            <a:r>
              <a:rPr lang="en-GB" sz="2300" b="1" baseline="30000" dirty="0">
                <a:solidFill>
                  <a:srgbClr val="F2F2F2"/>
                </a:solidFill>
                <a:latin typeface="Arial"/>
                <a:ea typeface="Arial"/>
                <a:cs typeface="Arial"/>
                <a:sym typeface="Arial"/>
              </a:rPr>
              <a:t>th</a:t>
            </a:r>
            <a:r>
              <a:rPr lang="en-GB" sz="2000" b="1" dirty="0">
                <a:solidFill>
                  <a:srgbClr val="F2F2F2"/>
                </a:solidFill>
                <a:latin typeface="Arial"/>
                <a:ea typeface="Arial"/>
                <a:cs typeface="Arial"/>
                <a:sym typeface="Arial"/>
              </a:rPr>
              <a:t>, 2023 to   February 11</a:t>
            </a:r>
            <a:r>
              <a:rPr lang="en-GB" sz="2300" b="1" baseline="30000" dirty="0">
                <a:solidFill>
                  <a:srgbClr val="F2F2F2"/>
                </a:solidFill>
                <a:latin typeface="Arial"/>
                <a:ea typeface="Arial"/>
                <a:cs typeface="Arial"/>
                <a:sym typeface="Arial"/>
              </a:rPr>
              <a:t>th</a:t>
            </a:r>
            <a:r>
              <a:rPr lang="en-GB" sz="2000" b="1" dirty="0">
                <a:solidFill>
                  <a:srgbClr val="F2F2F2"/>
                </a:solidFill>
                <a:latin typeface="Arial"/>
                <a:ea typeface="Arial"/>
                <a:cs typeface="Arial"/>
                <a:sym typeface="Arial"/>
              </a:rPr>
              <a:t>, 2023  turned up to be </a:t>
            </a:r>
            <a:r>
              <a:rPr lang="en-GB" sz="1900" b="1" i="1" u="sng" dirty="0">
                <a:solidFill>
                  <a:srgbClr val="F2F2F2"/>
                </a:solidFill>
                <a:latin typeface="Arial"/>
                <a:ea typeface="Arial"/>
                <a:cs typeface="Arial"/>
                <a:sym typeface="Arial"/>
              </a:rPr>
              <a:t>99.898001</a:t>
            </a:r>
            <a:r>
              <a:rPr lang="en-GB" sz="2200" b="1" i="1" dirty="0">
                <a:solidFill>
                  <a:srgbClr val="F2F2F2"/>
                </a:solidFill>
                <a:latin typeface="Arial"/>
                <a:ea typeface="Arial"/>
                <a:cs typeface="Arial"/>
                <a:sym typeface="Arial"/>
              </a:rPr>
              <a:t> </a:t>
            </a:r>
            <a:r>
              <a:rPr lang="en-GB" sz="2000" b="1" dirty="0">
                <a:solidFill>
                  <a:srgbClr val="F2F2F2"/>
                </a:solidFill>
                <a:latin typeface="Arial"/>
                <a:ea typeface="Arial"/>
                <a:cs typeface="Arial"/>
                <a:sym typeface="Arial"/>
              </a:rPr>
              <a:t>and the average of predicted closing price during the same time duration turned out </a:t>
            </a:r>
            <a:r>
              <a:rPr lang="en-GB" sz="1900" b="1" i="1" u="sng" dirty="0">
                <a:solidFill>
                  <a:srgbClr val="F2F2F2"/>
                </a:solidFill>
                <a:latin typeface="Arial"/>
                <a:ea typeface="Arial"/>
                <a:cs typeface="Arial"/>
                <a:sym typeface="Arial"/>
              </a:rPr>
              <a:t>46.704217</a:t>
            </a:r>
            <a:r>
              <a:rPr lang="en-GB" sz="2000" b="1" dirty="0">
                <a:solidFill>
                  <a:srgbClr val="F2F2F2"/>
                </a:solidFill>
                <a:latin typeface="Arial"/>
                <a:ea typeface="Arial"/>
                <a:cs typeface="Arial"/>
                <a:sym typeface="Arial"/>
              </a:rPr>
              <a:t>.</a:t>
            </a:r>
            <a:endParaRPr sz="2000" b="1" dirty="0">
              <a:solidFill>
                <a:srgbClr val="F2F2F2"/>
              </a:solidFill>
              <a:latin typeface="Arial"/>
              <a:ea typeface="Arial"/>
              <a:cs typeface="Arial"/>
              <a:sym typeface="Arial"/>
            </a:endParaRPr>
          </a:p>
          <a:p>
            <a:pPr marL="0" lvl="0" indent="0" rtl="0">
              <a:lnSpc>
                <a:spcPct val="100000"/>
              </a:lnSpc>
              <a:spcBef>
                <a:spcPts val="0"/>
              </a:spcBef>
              <a:spcAft>
                <a:spcPts val="0"/>
              </a:spcAft>
              <a:buNone/>
            </a:pPr>
            <a:r>
              <a:rPr lang="en-GB" sz="2000" b="1" dirty="0">
                <a:solidFill>
                  <a:srgbClr val="F2F2F2"/>
                </a:solidFill>
                <a:latin typeface="Arial"/>
                <a:ea typeface="Arial"/>
                <a:cs typeface="Arial"/>
                <a:sym typeface="Arial"/>
              </a:rPr>
              <a:t>The observable difference being quite high to be ignored along with all the spotlight and NEWS coverage Google’s LLM Bard </a:t>
            </a:r>
            <a:r>
              <a:rPr lang="en-GB" sz="2000" b="1" dirty="0" smtClean="0">
                <a:solidFill>
                  <a:srgbClr val="F2F2F2"/>
                </a:solidFill>
                <a:latin typeface="Arial"/>
                <a:ea typeface="Arial"/>
                <a:cs typeface="Arial"/>
                <a:sym typeface="Arial"/>
              </a:rPr>
              <a:t>favoured- </a:t>
            </a:r>
            <a:r>
              <a:rPr lang="en-GB" sz="2000" b="1" dirty="0">
                <a:solidFill>
                  <a:srgbClr val="F2F2F2"/>
                </a:solidFill>
                <a:latin typeface="Arial"/>
                <a:ea typeface="Arial"/>
                <a:cs typeface="Arial"/>
                <a:sym typeface="Arial"/>
              </a:rPr>
              <a:t>it can be safely concluded that Bard was welcomed by the market with an noticeable increase in share price.</a:t>
            </a:r>
            <a:endParaRPr sz="2000" b="1" dirty="0">
              <a:solidFill>
                <a:srgbClr val="F2F2F2"/>
              </a:solidFill>
              <a:latin typeface="Arial"/>
              <a:ea typeface="Arial"/>
              <a:cs typeface="Arial"/>
              <a:sym typeface="Arial"/>
            </a:endParaRPr>
          </a:p>
          <a:p>
            <a:pPr marL="0" lvl="0" indent="0" algn="l" rtl="0">
              <a:lnSpc>
                <a:spcPct val="115000"/>
              </a:lnSpc>
              <a:spcBef>
                <a:spcPts val="0"/>
              </a:spcBef>
              <a:spcAft>
                <a:spcPts val="1600"/>
              </a:spcAft>
              <a:buNone/>
            </a:pPr>
            <a:endParaRPr dirty="0"/>
          </a:p>
        </p:txBody>
      </p:sp>
      <p:sp>
        <p:nvSpPr>
          <p:cNvPr id="374" name="Google Shape;374;p32"/>
          <p:cNvSpPr txBox="1"/>
          <p:nvPr/>
        </p:nvSpPr>
        <p:spPr>
          <a:xfrm>
            <a:off x="0" y="3495850"/>
            <a:ext cx="9144000" cy="1647600"/>
          </a:xfrm>
          <a:prstGeom prst="rect">
            <a:avLst/>
          </a:prstGeom>
          <a:solidFill>
            <a:srgbClr val="1B212C"/>
          </a:solidFill>
          <a:ln>
            <a:noFill/>
          </a:ln>
        </p:spPr>
        <p:txBody>
          <a:bodyPr spcFirstLastPara="1" wrap="square" lIns="91425" tIns="91425" rIns="91425" bIns="91425" anchor="t" anchorCtr="0">
            <a:noAutofit/>
          </a:bodyPr>
          <a:lstStyle/>
          <a:p>
            <a:pPr marL="0" lvl="0" indent="0" algn="ctr" rtl="0">
              <a:lnSpc>
                <a:spcPct val="100000"/>
              </a:lnSpc>
              <a:spcBef>
                <a:spcPts val="2000"/>
              </a:spcBef>
              <a:spcAft>
                <a:spcPts val="0"/>
              </a:spcAft>
              <a:buNone/>
            </a:pPr>
            <a:r>
              <a:rPr lang="en-GB" sz="4700" b="1">
                <a:solidFill>
                  <a:schemeClr val="lt1"/>
                </a:solidFill>
                <a:latin typeface="Caveat"/>
                <a:ea typeface="Caveat"/>
                <a:cs typeface="Caveat"/>
                <a:sym typeface="Caveat"/>
              </a:rPr>
              <a:t>Thank you!</a:t>
            </a:r>
            <a:endParaRPr sz="4700" b="1">
              <a:solidFill>
                <a:schemeClr val="lt1"/>
              </a:solidFill>
              <a:latin typeface="Caveat"/>
              <a:ea typeface="Caveat"/>
              <a:cs typeface="Caveat"/>
              <a:sym typeface="Cave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3"/>
          <p:cNvSpPr txBox="1">
            <a:spLocks noGrp="1"/>
          </p:cNvSpPr>
          <p:nvPr>
            <p:ph type="title"/>
          </p:nvPr>
        </p:nvSpPr>
        <p:spPr>
          <a:xfrm>
            <a:off x="437183" y="1614860"/>
            <a:ext cx="2304900" cy="1940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3800" b="1" dirty="0"/>
              <a:t>Meet The Team</a:t>
            </a:r>
            <a:endParaRPr sz="3800" b="1" dirty="0"/>
          </a:p>
        </p:txBody>
      </p:sp>
      <p:sp>
        <p:nvSpPr>
          <p:cNvPr id="380" name="Google Shape;380;p33"/>
          <p:cNvSpPr txBox="1">
            <a:spLocks noGrp="1"/>
          </p:cNvSpPr>
          <p:nvPr>
            <p:ph type="body" idx="1"/>
          </p:nvPr>
        </p:nvSpPr>
        <p:spPr>
          <a:xfrm>
            <a:off x="5377591" y="1241472"/>
            <a:ext cx="3708340" cy="3096900"/>
          </a:xfrm>
          <a:prstGeom prst="rect">
            <a:avLst/>
          </a:prstGeom>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GB" sz="2200" dirty="0" err="1"/>
              <a:t>Diksha</a:t>
            </a:r>
            <a:r>
              <a:rPr lang="en-GB" sz="2200" dirty="0"/>
              <a:t> </a:t>
            </a:r>
            <a:r>
              <a:rPr lang="en-GB" sz="2200" dirty="0" smtClean="0"/>
              <a:t>Agarwal (SPOC)</a:t>
            </a:r>
            <a:endParaRPr sz="2200" dirty="0"/>
          </a:p>
          <a:p>
            <a:pPr marL="457200" lvl="0" indent="-381000" algn="l" rtl="0">
              <a:lnSpc>
                <a:spcPct val="100000"/>
              </a:lnSpc>
              <a:spcBef>
                <a:spcPts val="0"/>
              </a:spcBef>
              <a:spcAft>
                <a:spcPts val="0"/>
              </a:spcAft>
              <a:buSzPts val="2400"/>
              <a:buChar char="★"/>
            </a:pPr>
            <a:r>
              <a:rPr lang="en-GB" sz="2200" dirty="0" err="1"/>
              <a:t>Aastha</a:t>
            </a:r>
            <a:r>
              <a:rPr lang="en-GB" sz="2200" dirty="0"/>
              <a:t> </a:t>
            </a:r>
            <a:r>
              <a:rPr lang="en-GB" sz="2200" dirty="0" err="1"/>
              <a:t>Dakhera</a:t>
            </a:r>
            <a:r>
              <a:rPr lang="en-GB" sz="2200" dirty="0"/>
              <a:t> </a:t>
            </a:r>
            <a:endParaRPr sz="2200" dirty="0"/>
          </a:p>
          <a:p>
            <a:pPr marL="457200" lvl="0" indent="-381000" algn="l" rtl="0">
              <a:lnSpc>
                <a:spcPct val="100000"/>
              </a:lnSpc>
              <a:spcBef>
                <a:spcPts val="0"/>
              </a:spcBef>
              <a:spcAft>
                <a:spcPts val="0"/>
              </a:spcAft>
              <a:buSzPts val="2400"/>
              <a:buChar char="★"/>
            </a:pPr>
            <a:r>
              <a:rPr lang="en-GB" sz="2200" dirty="0" err="1"/>
              <a:t>Anushka</a:t>
            </a:r>
            <a:r>
              <a:rPr lang="en-GB" sz="2200" dirty="0"/>
              <a:t> Vijay</a:t>
            </a:r>
            <a:endParaRPr sz="2200" dirty="0"/>
          </a:p>
          <a:p>
            <a:pPr marL="457200" lvl="0" indent="-381000" algn="l" rtl="0">
              <a:lnSpc>
                <a:spcPct val="100000"/>
              </a:lnSpc>
              <a:spcBef>
                <a:spcPts val="0"/>
              </a:spcBef>
              <a:spcAft>
                <a:spcPts val="0"/>
              </a:spcAft>
              <a:buSzPts val="2400"/>
              <a:buChar char="★"/>
            </a:pPr>
            <a:r>
              <a:rPr lang="en-GB" sz="2200" dirty="0" err="1"/>
              <a:t>Ayush</a:t>
            </a:r>
            <a:r>
              <a:rPr lang="en-GB" sz="2200" dirty="0"/>
              <a:t> </a:t>
            </a:r>
            <a:r>
              <a:rPr lang="en-GB" sz="2200" dirty="0" err="1"/>
              <a:t>Jhota</a:t>
            </a:r>
            <a:endParaRPr sz="2200" dirty="0"/>
          </a:p>
          <a:p>
            <a:pPr marL="457200" lvl="0" indent="-381000" algn="l" rtl="0">
              <a:lnSpc>
                <a:spcPct val="100000"/>
              </a:lnSpc>
              <a:spcBef>
                <a:spcPts val="0"/>
              </a:spcBef>
              <a:spcAft>
                <a:spcPts val="0"/>
              </a:spcAft>
              <a:buSzPts val="2400"/>
              <a:buChar char="★"/>
            </a:pPr>
            <a:r>
              <a:rPr lang="en-GB" sz="2200" dirty="0" err="1"/>
              <a:t>Nisha</a:t>
            </a:r>
            <a:r>
              <a:rPr lang="en-GB" sz="2200" dirty="0"/>
              <a:t> </a:t>
            </a:r>
            <a:r>
              <a:rPr lang="en-GB" sz="2200" dirty="0" err="1"/>
              <a:t>Lohar</a:t>
            </a:r>
            <a:endParaRPr sz="2200" dirty="0"/>
          </a:p>
          <a:p>
            <a:pPr marL="457200" lvl="0" indent="-381000" algn="l" rtl="0">
              <a:lnSpc>
                <a:spcPct val="100000"/>
              </a:lnSpc>
              <a:spcBef>
                <a:spcPts val="0"/>
              </a:spcBef>
              <a:spcAft>
                <a:spcPts val="0"/>
              </a:spcAft>
              <a:buSzPts val="2400"/>
              <a:buChar char="★"/>
            </a:pPr>
            <a:r>
              <a:rPr lang="en-GB" sz="2200" dirty="0" err="1"/>
              <a:t>Khushi</a:t>
            </a:r>
            <a:r>
              <a:rPr lang="en-GB" sz="2200" dirty="0"/>
              <a:t> </a:t>
            </a:r>
            <a:r>
              <a:rPr lang="en-GB" sz="2200" dirty="0" err="1"/>
              <a:t>Gahlot</a:t>
            </a:r>
            <a:endParaRPr sz="2200" dirty="0"/>
          </a:p>
          <a:p>
            <a:pPr marL="457200" lvl="0" indent="-381000" algn="l" rtl="0">
              <a:lnSpc>
                <a:spcPct val="100000"/>
              </a:lnSpc>
              <a:spcBef>
                <a:spcPts val="0"/>
              </a:spcBef>
              <a:spcAft>
                <a:spcPts val="0"/>
              </a:spcAft>
              <a:buSzPts val="2400"/>
              <a:buChar char="★"/>
            </a:pPr>
            <a:r>
              <a:rPr lang="en-GB" sz="2200" dirty="0"/>
              <a:t>Vaibhav Garg</a:t>
            </a:r>
            <a:endParaRPr sz="2200" dirty="0"/>
          </a:p>
          <a:p>
            <a:pPr marL="457200" lvl="0" indent="-381000" algn="l" rtl="0">
              <a:lnSpc>
                <a:spcPct val="100000"/>
              </a:lnSpc>
              <a:spcBef>
                <a:spcPts val="0"/>
              </a:spcBef>
              <a:spcAft>
                <a:spcPts val="0"/>
              </a:spcAft>
              <a:buSzPts val="2400"/>
              <a:buChar char="★"/>
            </a:pPr>
            <a:r>
              <a:rPr lang="en-GB" sz="2200" dirty="0"/>
              <a:t>Varun Sharma</a:t>
            </a:r>
            <a:endParaRPr sz="2200" dirty="0"/>
          </a:p>
        </p:txBody>
      </p:sp>
      <p:grpSp>
        <p:nvGrpSpPr>
          <p:cNvPr id="381" name="Google Shape;381;p33"/>
          <p:cNvGrpSpPr/>
          <p:nvPr/>
        </p:nvGrpSpPr>
        <p:grpSpPr>
          <a:xfrm>
            <a:off x="3491361" y="904486"/>
            <a:ext cx="1403091" cy="3361448"/>
            <a:chOff x="7475548" y="3728000"/>
            <a:chExt cx="316503" cy="758244"/>
          </a:xfrm>
        </p:grpSpPr>
        <p:sp>
          <p:nvSpPr>
            <p:cNvPr id="382" name="Google Shape;382;p33"/>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3"/>
          <p:cNvGrpSpPr/>
          <p:nvPr/>
        </p:nvGrpSpPr>
        <p:grpSpPr>
          <a:xfrm>
            <a:off x="3032232" y="1461673"/>
            <a:ext cx="2321335" cy="2247075"/>
            <a:chOff x="7384385" y="3857442"/>
            <a:chExt cx="523637" cy="506874"/>
          </a:xfrm>
        </p:grpSpPr>
        <p:sp>
          <p:nvSpPr>
            <p:cNvPr id="386" name="Google Shape;386;p33"/>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3"/>
            <p:cNvGrpSpPr/>
            <p:nvPr/>
          </p:nvGrpSpPr>
          <p:grpSpPr>
            <a:xfrm>
              <a:off x="7384385" y="3857442"/>
              <a:ext cx="523637" cy="498900"/>
              <a:chOff x="7384385" y="3857442"/>
              <a:chExt cx="523637" cy="498900"/>
            </a:xfrm>
          </p:grpSpPr>
          <p:sp>
            <p:nvSpPr>
              <p:cNvPr id="388" name="Google Shape;388;p33"/>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90" name="Google Shape;390;p33" descr="offset_comp_342327_edited.jpg"/>
          <p:cNvPicPr preferRelativeResize="0"/>
          <p:nvPr/>
        </p:nvPicPr>
        <p:blipFill rotWithShape="1">
          <a:blip r:embed="rId3">
            <a:alphaModFix/>
          </a:blip>
          <a:srcRect l="46579" t="48531" r="31859" b="26640"/>
          <a:stretch/>
        </p:blipFill>
        <p:spPr>
          <a:xfrm>
            <a:off x="3165918" y="1611150"/>
            <a:ext cx="1944300" cy="1940700"/>
          </a:xfrm>
          <a:prstGeom prst="ellipse">
            <a:avLst/>
          </a:prstGeom>
          <a:noFill/>
          <a:ln w="2857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372500" y="158350"/>
            <a:ext cx="3717000" cy="487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200" b="1" i="1">
                <a:solidFill>
                  <a:schemeClr val="lt2"/>
                </a:solidFill>
                <a:latin typeface="Arial"/>
                <a:ea typeface="Arial"/>
                <a:cs typeface="Arial"/>
                <a:sym typeface="Arial"/>
              </a:rPr>
              <a:t>THE BASIC IDEA:</a:t>
            </a:r>
            <a:endParaRPr b="1">
              <a:solidFill>
                <a:schemeClr val="lt2"/>
              </a:solidFill>
            </a:endParaRPr>
          </a:p>
        </p:txBody>
      </p:sp>
      <p:sp>
        <p:nvSpPr>
          <p:cNvPr id="235" name="Google Shape;235;p18"/>
          <p:cNvSpPr txBox="1"/>
          <p:nvPr/>
        </p:nvSpPr>
        <p:spPr>
          <a:xfrm>
            <a:off x="372500" y="708191"/>
            <a:ext cx="6819900" cy="4097700"/>
          </a:xfrm>
          <a:prstGeom prst="rect">
            <a:avLst/>
          </a:prstGeom>
          <a:solidFill>
            <a:srgbClr val="000000">
              <a:alpha val="4620"/>
            </a:srgbClr>
          </a:solid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1800" b="1" dirty="0">
                <a:solidFill>
                  <a:srgbClr val="D9D9D9"/>
                </a:solidFill>
              </a:rPr>
              <a:t>Any major decisions of a company are taken keeping in mind how it will be received by the market. A good indicator of market opinion is share prices of the company.</a:t>
            </a:r>
            <a:br>
              <a:rPr lang="en-GB" sz="1800" b="1" dirty="0">
                <a:solidFill>
                  <a:srgbClr val="D9D9D9"/>
                </a:solidFill>
              </a:rPr>
            </a:br>
            <a:endParaRPr sz="1800" b="1" dirty="0">
              <a:solidFill>
                <a:srgbClr val="D9D9D9"/>
              </a:solidFill>
            </a:endParaRPr>
          </a:p>
          <a:p>
            <a:pPr marL="0" lvl="0" indent="0" rtl="0">
              <a:lnSpc>
                <a:spcPct val="115000"/>
              </a:lnSpc>
              <a:spcBef>
                <a:spcPts val="0"/>
              </a:spcBef>
              <a:spcAft>
                <a:spcPts val="0"/>
              </a:spcAft>
              <a:buNone/>
            </a:pPr>
            <a:r>
              <a:rPr lang="en-GB" sz="1800" b="1" dirty="0">
                <a:solidFill>
                  <a:srgbClr val="D9D9D9"/>
                </a:solidFill>
              </a:rPr>
              <a:t>However the decision under consideration might not be the only reason as to why there was an unexpected rise or fall in the share price. </a:t>
            </a:r>
            <a:br>
              <a:rPr lang="en-GB" sz="1800" b="1" dirty="0">
                <a:solidFill>
                  <a:srgbClr val="D9D9D9"/>
                </a:solidFill>
              </a:rPr>
            </a:br>
            <a:r>
              <a:rPr lang="en-GB" sz="1800" b="1" dirty="0">
                <a:solidFill>
                  <a:srgbClr val="D9D9D9"/>
                </a:solidFill>
              </a:rPr>
              <a:t>  </a:t>
            </a:r>
            <a:endParaRPr sz="1800" b="1" dirty="0">
              <a:solidFill>
                <a:srgbClr val="D9D9D9"/>
              </a:solidFill>
            </a:endParaRPr>
          </a:p>
          <a:p>
            <a:pPr marL="0" lvl="0" indent="0" rtl="0">
              <a:lnSpc>
                <a:spcPct val="115000"/>
              </a:lnSpc>
              <a:spcBef>
                <a:spcPts val="0"/>
              </a:spcBef>
              <a:spcAft>
                <a:spcPts val="0"/>
              </a:spcAft>
              <a:buNone/>
            </a:pPr>
            <a:r>
              <a:rPr lang="en-GB" sz="1800" b="1" dirty="0">
                <a:solidFill>
                  <a:srgbClr val="D9D9D9"/>
                </a:solidFill>
              </a:rPr>
              <a:t>The project is intended to discover the impact of a decision taken while accounting for disturbances in the share market as a whole.</a:t>
            </a:r>
            <a:br>
              <a:rPr lang="en-GB" sz="1800" b="1" dirty="0">
                <a:solidFill>
                  <a:srgbClr val="D9D9D9"/>
                </a:solidFill>
              </a:rPr>
            </a:br>
            <a:r>
              <a:rPr lang="en-GB" sz="1800" b="1" dirty="0">
                <a:solidFill>
                  <a:srgbClr val="D9D9D9"/>
                </a:solidFill>
              </a:rPr>
              <a:t>The impact caused can potentially affect future decisions to be taken.</a:t>
            </a:r>
            <a:endParaRPr sz="1800" b="1" dirty="0">
              <a:solidFill>
                <a:srgbClr val="D9D9D9"/>
              </a:solidFill>
            </a:endParaRPr>
          </a:p>
          <a:p>
            <a:pPr marL="0" lvl="0" indent="0" algn="l" rtl="0">
              <a:spcBef>
                <a:spcPts val="0"/>
              </a:spcBef>
              <a:spcAft>
                <a:spcPts val="0"/>
              </a:spcAft>
              <a:buNone/>
            </a:pPr>
            <a:endParaRPr sz="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u="sng"/>
              <a:t>Project objective</a:t>
            </a:r>
            <a:r>
              <a:rPr lang="en-GB" sz="3500" b="1"/>
              <a:t> :-</a:t>
            </a:r>
            <a:endParaRPr sz="3500" b="1"/>
          </a:p>
        </p:txBody>
      </p:sp>
      <p:sp>
        <p:nvSpPr>
          <p:cNvPr id="241" name="Google Shape;241;p19"/>
          <p:cNvSpPr txBox="1">
            <a:spLocks noGrp="1"/>
          </p:cNvSpPr>
          <p:nvPr>
            <p:ph type="body" idx="1"/>
          </p:nvPr>
        </p:nvSpPr>
        <p:spPr>
          <a:xfrm>
            <a:off x="3510200" y="1232125"/>
            <a:ext cx="5213100" cy="3653400"/>
          </a:xfrm>
          <a:prstGeom prst="rect">
            <a:avLst/>
          </a:prstGeom>
          <a:ln>
            <a:noFill/>
          </a:ln>
        </p:spPr>
        <p:txBody>
          <a:bodyPr spcFirstLastPara="1" wrap="square" lIns="91425" tIns="91425" rIns="91425" bIns="91425" anchor="t" anchorCtr="0">
            <a:noAutofit/>
          </a:bodyPr>
          <a:lstStyle/>
          <a:p>
            <a:pPr marL="457200" lvl="0" indent="-355600" rtl="0">
              <a:spcBef>
                <a:spcPts val="0"/>
              </a:spcBef>
              <a:spcAft>
                <a:spcPts val="0"/>
              </a:spcAft>
              <a:buClr>
                <a:srgbClr val="D9D9D9"/>
              </a:buClr>
              <a:buSzPts val="2000"/>
              <a:buFont typeface="Arial"/>
              <a:buChar char="●"/>
            </a:pPr>
            <a:r>
              <a:rPr lang="en-GB" sz="2000" b="1" dirty="0">
                <a:solidFill>
                  <a:srgbClr val="D9D9D9"/>
                </a:solidFill>
                <a:latin typeface="Arial"/>
                <a:ea typeface="Arial"/>
                <a:cs typeface="Arial"/>
                <a:sym typeface="Arial"/>
              </a:rPr>
              <a:t>Gauging the impact of strategic </a:t>
            </a:r>
            <a:r>
              <a:rPr lang="en-GB" sz="2000" b="1" dirty="0" smtClean="0">
                <a:solidFill>
                  <a:srgbClr val="D9D9D9"/>
                </a:solidFill>
                <a:latin typeface="Arial"/>
                <a:ea typeface="Arial"/>
                <a:cs typeface="Arial"/>
                <a:sym typeface="Arial"/>
              </a:rPr>
              <a:t>organizational decisions </a:t>
            </a:r>
            <a:r>
              <a:rPr lang="en-GB" sz="2000" b="1" dirty="0">
                <a:solidFill>
                  <a:srgbClr val="D9D9D9"/>
                </a:solidFill>
                <a:latin typeface="Arial"/>
                <a:ea typeface="Arial"/>
                <a:cs typeface="Arial"/>
                <a:sym typeface="Arial"/>
              </a:rPr>
              <a:t>by measuring disturbances in share prices. </a:t>
            </a:r>
            <a:endParaRPr sz="2000" b="1" dirty="0">
              <a:solidFill>
                <a:srgbClr val="D9D9D9"/>
              </a:solidFill>
              <a:latin typeface="Arial"/>
              <a:ea typeface="Arial"/>
              <a:cs typeface="Arial"/>
              <a:sym typeface="Arial"/>
            </a:endParaRPr>
          </a:p>
          <a:p>
            <a:pPr marL="457200" lvl="0" indent="-355600" rtl="0">
              <a:spcBef>
                <a:spcPts val="0"/>
              </a:spcBef>
              <a:spcAft>
                <a:spcPts val="0"/>
              </a:spcAft>
              <a:buClr>
                <a:srgbClr val="D9D9D9"/>
              </a:buClr>
              <a:buSzPts val="2000"/>
              <a:buFont typeface="Arial"/>
              <a:buChar char="●"/>
            </a:pPr>
            <a:r>
              <a:rPr lang="en-GB" sz="2000" b="1" dirty="0">
                <a:solidFill>
                  <a:srgbClr val="D9D9D9"/>
                </a:solidFill>
                <a:latin typeface="Arial"/>
                <a:ea typeface="Arial"/>
                <a:cs typeface="Arial"/>
                <a:sym typeface="Arial"/>
              </a:rPr>
              <a:t>And to </a:t>
            </a:r>
            <a:r>
              <a:rPr lang="en-GB" sz="2000" b="1" dirty="0" smtClean="0">
                <a:solidFill>
                  <a:srgbClr val="D9D9D9"/>
                </a:solidFill>
                <a:latin typeface="Arial"/>
                <a:ea typeface="Arial"/>
                <a:cs typeface="Arial"/>
                <a:sym typeface="Arial"/>
              </a:rPr>
              <a:t>analyse </a:t>
            </a:r>
            <a:r>
              <a:rPr lang="en-GB" sz="2000" b="1" dirty="0">
                <a:solidFill>
                  <a:srgbClr val="D9D9D9"/>
                </a:solidFill>
                <a:latin typeface="Arial"/>
                <a:ea typeface="Arial"/>
                <a:cs typeface="Arial"/>
                <a:sym typeface="Arial"/>
              </a:rPr>
              <a:t>if the decision had positive, negative or neutral response from the market</a:t>
            </a:r>
            <a:r>
              <a:rPr lang="en-GB" sz="2000" dirty="0">
                <a:solidFill>
                  <a:srgbClr val="D9D9D9"/>
                </a:solidFill>
                <a:latin typeface="Arial"/>
                <a:ea typeface="Arial"/>
                <a:cs typeface="Arial"/>
                <a:sym typeface="Arial"/>
              </a:rPr>
              <a:t>.</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69850" y="1475600"/>
            <a:ext cx="2853300" cy="53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500" b="1"/>
              <a:t>CASE STUDY</a:t>
            </a:r>
            <a:endParaRPr sz="2500" b="1"/>
          </a:p>
        </p:txBody>
      </p:sp>
      <p:sp>
        <p:nvSpPr>
          <p:cNvPr id="247" name="Google Shape;247;p20"/>
          <p:cNvSpPr txBox="1">
            <a:spLocks noGrp="1"/>
          </p:cNvSpPr>
          <p:nvPr>
            <p:ph type="body" idx="1"/>
          </p:nvPr>
        </p:nvSpPr>
        <p:spPr>
          <a:xfrm>
            <a:off x="3023100" y="415500"/>
            <a:ext cx="5816700" cy="3304035"/>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F2F2F2"/>
              </a:buClr>
              <a:buSzPts val="1600"/>
              <a:buFont typeface="Arial"/>
              <a:buChar char="●"/>
            </a:pPr>
            <a:r>
              <a:rPr lang="en-GB" sz="1600" b="1" i="1" dirty="0">
                <a:solidFill>
                  <a:srgbClr val="F2F2F2"/>
                </a:solidFill>
                <a:latin typeface="Arial"/>
                <a:ea typeface="Arial"/>
                <a:cs typeface="Arial"/>
                <a:sym typeface="Arial"/>
              </a:rPr>
              <a:t>For the purpose of this project the company under consideration is GOOGLE and the NEWS item focused on is Google's LLM Bard.</a:t>
            </a:r>
            <a:endParaRPr sz="1600" b="1" i="1" dirty="0">
              <a:solidFill>
                <a:srgbClr val="F2F2F2"/>
              </a:solidFill>
              <a:latin typeface="Arial"/>
              <a:ea typeface="Arial"/>
              <a:cs typeface="Arial"/>
              <a:sym typeface="Arial"/>
            </a:endParaRPr>
          </a:p>
          <a:p>
            <a:pPr marL="457200" lvl="0" indent="-311150" rtl="0">
              <a:spcBef>
                <a:spcPts val="0"/>
              </a:spcBef>
              <a:spcAft>
                <a:spcPts val="0"/>
              </a:spcAft>
              <a:buClr>
                <a:srgbClr val="F2F2F2"/>
              </a:buClr>
              <a:buSzPts val="1300"/>
              <a:buFont typeface="Arial"/>
              <a:buChar char="●"/>
            </a:pPr>
            <a:r>
              <a:rPr lang="en-GB" sz="1600" b="1" i="1" dirty="0">
                <a:solidFill>
                  <a:srgbClr val="F2F2F2"/>
                </a:solidFill>
                <a:latin typeface="Arial"/>
                <a:ea typeface="Arial"/>
                <a:cs typeface="Arial"/>
                <a:sym typeface="Arial"/>
              </a:rPr>
              <a:t>Google Bard was announced on February 6</a:t>
            </a:r>
            <a:r>
              <a:rPr lang="en-GB" sz="2200" b="1" i="1" baseline="30000" dirty="0">
                <a:solidFill>
                  <a:srgbClr val="F2F2F2"/>
                </a:solidFill>
                <a:latin typeface="Arial"/>
                <a:ea typeface="Arial"/>
                <a:cs typeface="Arial"/>
                <a:sym typeface="Arial"/>
              </a:rPr>
              <a:t>th</a:t>
            </a:r>
            <a:r>
              <a:rPr lang="en-GB" sz="1600" b="1" i="1" dirty="0">
                <a:solidFill>
                  <a:srgbClr val="F2F2F2"/>
                </a:solidFill>
                <a:latin typeface="Arial"/>
                <a:ea typeface="Arial"/>
                <a:cs typeface="Arial"/>
                <a:sym typeface="Arial"/>
              </a:rPr>
              <a:t>,2023. And based on the information interpreted from Google Trends has been most talked about over the world in the week following the official announcement.</a:t>
            </a:r>
            <a:endParaRPr sz="1600" b="1" i="1" dirty="0">
              <a:solidFill>
                <a:srgbClr val="F2F2F2"/>
              </a:solidFill>
              <a:latin typeface="Arial"/>
              <a:ea typeface="Arial"/>
              <a:cs typeface="Arial"/>
              <a:sym typeface="Arial"/>
            </a:endParaRPr>
          </a:p>
          <a:p>
            <a:pPr marL="0" lvl="0" indent="0" rtl="0">
              <a:spcBef>
                <a:spcPts val="0"/>
              </a:spcBef>
              <a:spcAft>
                <a:spcPts val="0"/>
              </a:spcAft>
              <a:buNone/>
            </a:pPr>
            <a:endParaRPr sz="1600" b="1" i="1" dirty="0">
              <a:solidFill>
                <a:srgbClr val="F2F2F2"/>
              </a:solidFill>
              <a:latin typeface="Arial"/>
              <a:ea typeface="Arial"/>
              <a:cs typeface="Arial"/>
              <a:sym typeface="Arial"/>
            </a:endParaRPr>
          </a:p>
          <a:p>
            <a:pPr marL="457200" lvl="0" indent="-330200" rtl="0">
              <a:spcBef>
                <a:spcPts val="0"/>
              </a:spcBef>
              <a:spcAft>
                <a:spcPts val="0"/>
              </a:spcAft>
              <a:buClr>
                <a:srgbClr val="F2F2F2"/>
              </a:buClr>
              <a:buSzPts val="1600"/>
              <a:buFont typeface="Arial"/>
              <a:buChar char="●"/>
            </a:pPr>
            <a:r>
              <a:rPr lang="en-GB" sz="1800" b="1" i="1" dirty="0">
                <a:solidFill>
                  <a:srgbClr val="F2F2F2"/>
                </a:solidFill>
                <a:latin typeface="Arial"/>
                <a:ea typeface="Arial"/>
                <a:cs typeface="Arial"/>
                <a:sym typeface="Arial"/>
              </a:rPr>
              <a:t>The following are direct screenshots people’s interest over </a:t>
            </a:r>
            <a:r>
              <a:rPr lang="en-GB" sz="1800" b="1" i="1" dirty="0" smtClean="0">
                <a:solidFill>
                  <a:srgbClr val="F2F2F2"/>
                </a:solidFill>
                <a:latin typeface="Arial"/>
                <a:ea typeface="Arial"/>
                <a:cs typeface="Arial"/>
                <a:sym typeface="Arial"/>
              </a:rPr>
              <a:t>time </a:t>
            </a:r>
            <a:r>
              <a:rPr lang="en-GB" sz="1800" b="1" i="1" dirty="0">
                <a:solidFill>
                  <a:srgbClr val="F2F2F2"/>
                </a:solidFill>
                <a:latin typeface="Arial"/>
                <a:ea typeface="Arial"/>
                <a:cs typeface="Arial"/>
                <a:sym typeface="Arial"/>
              </a:rPr>
              <a:t>in a particular news item.</a:t>
            </a:r>
            <a:endParaRPr sz="1800" b="1" i="1" dirty="0">
              <a:solidFill>
                <a:srgbClr val="F2F2F2"/>
              </a:solidFill>
              <a:latin typeface="Arial"/>
              <a:ea typeface="Arial"/>
              <a:cs typeface="Arial"/>
              <a:sym typeface="Arial"/>
            </a:endParaRPr>
          </a:p>
          <a:p>
            <a:pPr marL="0" lvl="0" indent="0" rtl="0">
              <a:spcBef>
                <a:spcPts val="0"/>
              </a:spcBef>
              <a:spcAft>
                <a:spcPts val="0"/>
              </a:spcAft>
              <a:buNone/>
            </a:pPr>
            <a:endParaRPr lang="en-GB" sz="1600" b="1" i="1" dirty="0">
              <a:solidFill>
                <a:srgbClr val="F2F2F2"/>
              </a:solidFill>
              <a:latin typeface="Arial"/>
              <a:ea typeface="Arial"/>
              <a:cs typeface="Arial"/>
              <a:sym typeface="Arial"/>
            </a:endParaRPr>
          </a:p>
          <a:p>
            <a:pPr marL="0" lvl="0" indent="0" algn="l" rtl="0">
              <a:spcBef>
                <a:spcPts val="0"/>
              </a:spcBef>
              <a:spcAft>
                <a:spcPts val="1600"/>
              </a:spcAft>
              <a:buNone/>
            </a:pPr>
            <a:endParaRPr dirty="0"/>
          </a:p>
        </p:txBody>
      </p:sp>
      <p:grpSp>
        <p:nvGrpSpPr>
          <p:cNvPr id="248" name="Google Shape;248;p20"/>
          <p:cNvGrpSpPr/>
          <p:nvPr/>
        </p:nvGrpSpPr>
        <p:grpSpPr>
          <a:xfrm>
            <a:off x="169827" y="2395341"/>
            <a:ext cx="2853276" cy="1859882"/>
            <a:chOff x="4066820" y="1553491"/>
            <a:chExt cx="3720047" cy="2604877"/>
          </a:xfrm>
        </p:grpSpPr>
        <p:grpSp>
          <p:nvGrpSpPr>
            <p:cNvPr id="249" name="Google Shape;249;p20"/>
            <p:cNvGrpSpPr/>
            <p:nvPr/>
          </p:nvGrpSpPr>
          <p:grpSpPr>
            <a:xfrm>
              <a:off x="4066820" y="1553491"/>
              <a:ext cx="3159984" cy="2439109"/>
              <a:chOff x="3553042" y="1657806"/>
              <a:chExt cx="3461100" cy="2671532"/>
            </a:xfrm>
          </p:grpSpPr>
          <p:sp>
            <p:nvSpPr>
              <p:cNvPr id="250" name="Google Shape;250;p2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8" name="Google Shape;258;p20"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259" name="Google Shape;259;p2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0"/>
            <p:cNvGrpSpPr/>
            <p:nvPr/>
          </p:nvGrpSpPr>
          <p:grpSpPr>
            <a:xfrm>
              <a:off x="6762480" y="2546254"/>
              <a:ext cx="1024386" cy="1522884"/>
              <a:chOff x="6505573" y="2745170"/>
              <a:chExt cx="1122000" cy="1668000"/>
            </a:xfrm>
          </p:grpSpPr>
          <p:sp>
            <p:nvSpPr>
              <p:cNvPr id="261" name="Google Shape;261;p20"/>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5" name="Google Shape;265;p20"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266" name="Google Shape;266;p20"/>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0"/>
            <p:cNvGrpSpPr/>
            <p:nvPr/>
          </p:nvGrpSpPr>
          <p:grpSpPr>
            <a:xfrm>
              <a:off x="6405845" y="3121897"/>
              <a:ext cx="520684" cy="1036470"/>
              <a:chOff x="9543736" y="4486132"/>
              <a:chExt cx="570300" cy="1135235"/>
            </a:xfrm>
          </p:grpSpPr>
          <p:sp>
            <p:nvSpPr>
              <p:cNvPr id="268" name="Google Shape;268;p20"/>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2" name="Google Shape;272;p20"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273" name="Google Shape;273;p20"/>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3210882" y="3719535"/>
            <a:ext cx="5491197" cy="1292662"/>
          </a:xfrm>
          <a:prstGeom prst="rect">
            <a:avLst/>
          </a:prstGeom>
          <a:noFill/>
        </p:spPr>
        <p:txBody>
          <a:bodyPr wrap="square" rtlCol="0">
            <a:spAutoFit/>
          </a:bodyPr>
          <a:lstStyle/>
          <a:p>
            <a:pPr lvl="0"/>
            <a:r>
              <a:rPr lang="en-US" sz="1600" b="1" i="1" dirty="0">
                <a:solidFill>
                  <a:srgbClr val="F2F2F2"/>
                </a:solidFill>
              </a:rPr>
              <a:t>Its scaled to a hundred where hundred is the most     searched. These line plots are closely followed by interest   by regions all over the world during different time periods.</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1"/>
          <p:cNvSpPr txBox="1">
            <a:spLocks noGrp="1"/>
          </p:cNvSpPr>
          <p:nvPr>
            <p:ph type="title"/>
          </p:nvPr>
        </p:nvSpPr>
        <p:spPr>
          <a:xfrm>
            <a:off x="1052550" y="4094288"/>
            <a:ext cx="7038900" cy="623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500">
                <a:solidFill>
                  <a:srgbClr val="FFFFFF"/>
                </a:solidFill>
                <a:latin typeface="Arial"/>
                <a:ea typeface="Arial"/>
                <a:cs typeface="Arial"/>
                <a:sym typeface="Arial"/>
              </a:rPr>
              <a:t>Figure : The line plot above is a direct screenshot from</a:t>
            </a:r>
            <a:r>
              <a:rPr lang="en-GB" sz="1500">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500" u="sng">
                <a:solidFill>
                  <a:schemeClr val="hlink"/>
                </a:solidFill>
                <a:latin typeface="Arial"/>
                <a:ea typeface="Arial"/>
                <a:cs typeface="Arial"/>
                <a:sym typeface="Arial"/>
                <a:hlinkClick r:id="rId3"/>
              </a:rPr>
              <a:t>https://trends.google.com</a:t>
            </a:r>
            <a:r>
              <a:rPr lang="en-GB" sz="1500">
                <a:solidFill>
                  <a:srgbClr val="FF0000"/>
                </a:solidFill>
                <a:latin typeface="Arial"/>
                <a:ea typeface="Arial"/>
                <a:cs typeface="Arial"/>
                <a:sym typeface="Arial"/>
              </a:rPr>
              <a:t> </a:t>
            </a:r>
            <a:r>
              <a:rPr lang="en-GB" sz="1500">
                <a:solidFill>
                  <a:srgbClr val="FFFFFF"/>
                </a:solidFill>
                <a:latin typeface="Arial"/>
                <a:ea typeface="Arial"/>
                <a:cs typeface="Arial"/>
                <a:sym typeface="Arial"/>
              </a:rPr>
              <a:t>depicting people’s interest in Bard chatbot in the last 5 years</a:t>
            </a:r>
            <a:endParaRPr sz="1500">
              <a:solidFill>
                <a:srgbClr val="FFFFFF"/>
              </a:solidFill>
              <a:latin typeface="Arial"/>
              <a:ea typeface="Arial"/>
              <a:cs typeface="Arial"/>
              <a:sym typeface="Arial"/>
            </a:endParaRPr>
          </a:p>
          <a:p>
            <a:pPr marL="0" lvl="0" indent="0" algn="l" rtl="0">
              <a:spcBef>
                <a:spcPts val="0"/>
              </a:spcBef>
              <a:spcAft>
                <a:spcPts val="0"/>
              </a:spcAft>
              <a:buNone/>
            </a:pPr>
            <a:endParaRPr/>
          </a:p>
        </p:txBody>
      </p:sp>
      <p:pic>
        <p:nvPicPr>
          <p:cNvPr id="279" name="Google Shape;279;p21"/>
          <p:cNvPicPr preferRelativeResize="0"/>
          <p:nvPr/>
        </p:nvPicPr>
        <p:blipFill>
          <a:blip r:embed="rId4">
            <a:alphaModFix/>
          </a:blip>
          <a:stretch>
            <a:fillRect/>
          </a:stretch>
        </p:blipFill>
        <p:spPr>
          <a:xfrm>
            <a:off x="1128025" y="410300"/>
            <a:ext cx="6887951" cy="3287751"/>
          </a:xfrm>
          <a:prstGeom prst="rect">
            <a:avLst/>
          </a:prstGeom>
          <a:noFill/>
          <a:ln>
            <a:noFill/>
          </a:ln>
        </p:spPr>
      </p:pic>
      <p:cxnSp>
        <p:nvCxnSpPr>
          <p:cNvPr id="280" name="Google Shape;280;p21"/>
          <p:cNvCxnSpPr/>
          <p:nvPr/>
        </p:nvCxnSpPr>
        <p:spPr>
          <a:xfrm flipH="1">
            <a:off x="780745" y="3948525"/>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281" name="Google Shape;281;p21"/>
          <p:cNvCxnSpPr/>
          <p:nvPr/>
        </p:nvCxnSpPr>
        <p:spPr>
          <a:xfrm flipH="1">
            <a:off x="806357" y="4852950"/>
            <a:ext cx="7596300" cy="1050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2"/>
          <p:cNvSpPr txBox="1">
            <a:spLocks noGrp="1"/>
          </p:cNvSpPr>
          <p:nvPr>
            <p:ph type="title"/>
          </p:nvPr>
        </p:nvSpPr>
        <p:spPr>
          <a:xfrm>
            <a:off x="1211550" y="3938850"/>
            <a:ext cx="7038900" cy="914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500">
                <a:solidFill>
                  <a:srgbClr val="FFFFFF"/>
                </a:solidFill>
                <a:latin typeface="Arial"/>
                <a:ea typeface="Arial"/>
                <a:cs typeface="Arial"/>
                <a:sym typeface="Arial"/>
              </a:rPr>
              <a:t>Figure : The above is the heat map of last five years the darker the shade indicates that Bard was searched for on the web more frequently and in larger volumes in the region as compared with the others.</a:t>
            </a:r>
            <a:endParaRPr sz="1500">
              <a:solidFill>
                <a:srgbClr val="FFFFFF"/>
              </a:solidFill>
              <a:latin typeface="Arial"/>
              <a:ea typeface="Arial"/>
              <a:cs typeface="Arial"/>
              <a:sym typeface="Arial"/>
            </a:endParaRPr>
          </a:p>
          <a:p>
            <a:pPr marL="0" lvl="0" indent="0" algn="l" rtl="0">
              <a:spcBef>
                <a:spcPts val="0"/>
              </a:spcBef>
              <a:spcAft>
                <a:spcPts val="0"/>
              </a:spcAft>
              <a:buNone/>
            </a:pPr>
            <a:endParaRPr/>
          </a:p>
        </p:txBody>
      </p:sp>
      <p:pic>
        <p:nvPicPr>
          <p:cNvPr id="287" name="Google Shape;287;p22"/>
          <p:cNvPicPr preferRelativeResize="0"/>
          <p:nvPr/>
        </p:nvPicPr>
        <p:blipFill>
          <a:blip r:embed="rId3">
            <a:alphaModFix/>
          </a:blip>
          <a:stretch>
            <a:fillRect/>
          </a:stretch>
        </p:blipFill>
        <p:spPr>
          <a:xfrm>
            <a:off x="1088050" y="419400"/>
            <a:ext cx="7285900" cy="3248400"/>
          </a:xfrm>
          <a:prstGeom prst="rect">
            <a:avLst/>
          </a:prstGeom>
          <a:noFill/>
          <a:ln>
            <a:noFill/>
          </a:ln>
        </p:spPr>
      </p:pic>
      <p:cxnSp>
        <p:nvCxnSpPr>
          <p:cNvPr id="288" name="Google Shape;288;p22"/>
          <p:cNvCxnSpPr/>
          <p:nvPr/>
        </p:nvCxnSpPr>
        <p:spPr>
          <a:xfrm flipH="1">
            <a:off x="780745" y="3948525"/>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289" name="Google Shape;289;p22"/>
          <p:cNvCxnSpPr/>
          <p:nvPr/>
        </p:nvCxnSpPr>
        <p:spPr>
          <a:xfrm flipH="1">
            <a:off x="806357" y="4852950"/>
            <a:ext cx="7596300" cy="10500"/>
          </a:xfrm>
          <a:prstGeom prst="straightConnector1">
            <a:avLst/>
          </a:prstGeom>
          <a:noFill/>
          <a:ln w="9525" cap="flat" cmpd="sng">
            <a:solidFill>
              <a:srgbClr val="B7B7B7"/>
            </a:solidFill>
            <a:prstDash val="solid"/>
            <a:round/>
            <a:headEnd type="none" w="med" len="med"/>
            <a:tailEnd type="none" w="med" len="med"/>
          </a:ln>
        </p:spPr>
      </p:cxnSp>
      <p:sp>
        <p:nvSpPr>
          <p:cNvPr id="290" name="Google Shape;290;p22"/>
          <p:cNvSpPr txBox="1"/>
          <p:nvPr/>
        </p:nvSpPr>
        <p:spPr>
          <a:xfrm>
            <a:off x="5995625" y="132900"/>
            <a:ext cx="2600700" cy="2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rgbClr val="FFFFFF"/>
                </a:solidFill>
              </a:rPr>
              <a:t>Source: https://trends.google.com</a:t>
            </a:r>
            <a:endParaRPr sz="12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1167150" y="4069238"/>
            <a:ext cx="7038900" cy="673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500">
                <a:solidFill>
                  <a:srgbClr val="FFFFFF"/>
                </a:solidFill>
                <a:latin typeface="Arial"/>
                <a:ea typeface="Arial"/>
                <a:cs typeface="Arial"/>
                <a:sym typeface="Arial"/>
              </a:rPr>
              <a:t>Figure : The above is the line plot for interest over the last 12 months.</a:t>
            </a:r>
            <a:endParaRPr sz="1500">
              <a:solidFill>
                <a:srgbClr val="FFFFFF"/>
              </a:solidFill>
              <a:latin typeface="Arial"/>
              <a:ea typeface="Arial"/>
              <a:cs typeface="Arial"/>
              <a:sym typeface="Arial"/>
            </a:endParaRPr>
          </a:p>
          <a:p>
            <a:pPr marL="0" lvl="0" indent="0" algn="ctr" rtl="0">
              <a:lnSpc>
                <a:spcPct val="115000"/>
              </a:lnSpc>
              <a:spcBef>
                <a:spcPts val="0"/>
              </a:spcBef>
              <a:spcAft>
                <a:spcPts val="0"/>
              </a:spcAft>
              <a:buNone/>
            </a:pPr>
            <a:r>
              <a:rPr lang="en-GB" sz="1600">
                <a:solidFill>
                  <a:srgbClr val="FFFFFF"/>
                </a:solidFill>
                <a:latin typeface="Arial"/>
                <a:ea typeface="Arial"/>
                <a:cs typeface="Arial"/>
                <a:sym typeface="Arial"/>
              </a:rPr>
              <a:t>Source : https://trends.google.com</a:t>
            </a:r>
            <a:endParaRPr sz="1600">
              <a:solidFill>
                <a:srgbClr val="FFFFFF"/>
              </a:solidFill>
              <a:latin typeface="Arial"/>
              <a:ea typeface="Arial"/>
              <a:cs typeface="Arial"/>
              <a:sym typeface="Arial"/>
            </a:endParaRPr>
          </a:p>
          <a:p>
            <a:pPr marL="0" lvl="0" indent="0" algn="ctr" rtl="0">
              <a:lnSpc>
                <a:spcPct val="115000"/>
              </a:lnSpc>
              <a:spcBef>
                <a:spcPts val="0"/>
              </a:spcBef>
              <a:spcAft>
                <a:spcPts val="0"/>
              </a:spcAft>
              <a:buNone/>
            </a:pPr>
            <a:endParaRPr sz="1500">
              <a:solidFill>
                <a:srgbClr val="FFFFFF"/>
              </a:solidFill>
              <a:latin typeface="Arial"/>
              <a:ea typeface="Arial"/>
              <a:cs typeface="Arial"/>
              <a:sym typeface="Arial"/>
            </a:endParaRPr>
          </a:p>
          <a:p>
            <a:pPr marL="0" lvl="0" indent="0" algn="l" rtl="0">
              <a:spcBef>
                <a:spcPts val="0"/>
              </a:spcBef>
              <a:spcAft>
                <a:spcPts val="0"/>
              </a:spcAft>
              <a:buNone/>
            </a:pPr>
            <a:endParaRPr/>
          </a:p>
        </p:txBody>
      </p:sp>
      <p:pic>
        <p:nvPicPr>
          <p:cNvPr id="296" name="Google Shape;296;p23"/>
          <p:cNvPicPr preferRelativeResize="0"/>
          <p:nvPr/>
        </p:nvPicPr>
        <p:blipFill>
          <a:blip r:embed="rId3">
            <a:alphaModFix/>
          </a:blip>
          <a:stretch>
            <a:fillRect/>
          </a:stretch>
        </p:blipFill>
        <p:spPr>
          <a:xfrm>
            <a:off x="1114450" y="391075"/>
            <a:ext cx="7144299" cy="3391325"/>
          </a:xfrm>
          <a:prstGeom prst="rect">
            <a:avLst/>
          </a:prstGeom>
          <a:noFill/>
          <a:ln>
            <a:noFill/>
          </a:ln>
        </p:spPr>
      </p:pic>
      <p:cxnSp>
        <p:nvCxnSpPr>
          <p:cNvPr id="297" name="Google Shape;297;p23"/>
          <p:cNvCxnSpPr/>
          <p:nvPr/>
        </p:nvCxnSpPr>
        <p:spPr>
          <a:xfrm flipH="1">
            <a:off x="806357" y="48529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298" name="Google Shape;298;p23"/>
          <p:cNvCxnSpPr/>
          <p:nvPr/>
        </p:nvCxnSpPr>
        <p:spPr>
          <a:xfrm flipH="1">
            <a:off x="780745" y="3948525"/>
            <a:ext cx="7596300" cy="1050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4"/>
          <p:cNvSpPr txBox="1">
            <a:spLocks noGrp="1"/>
          </p:cNvSpPr>
          <p:nvPr>
            <p:ph type="title"/>
          </p:nvPr>
        </p:nvSpPr>
        <p:spPr>
          <a:xfrm>
            <a:off x="1182875" y="96875"/>
            <a:ext cx="5609700" cy="51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600" b="1">
                <a:solidFill>
                  <a:schemeClr val="lt2"/>
                </a:solidFill>
              </a:rPr>
              <a:t>Observation:-</a:t>
            </a:r>
            <a:endParaRPr sz="2600" b="1">
              <a:solidFill>
                <a:schemeClr val="lt2"/>
              </a:solidFill>
            </a:endParaRPr>
          </a:p>
        </p:txBody>
      </p:sp>
      <p:sp>
        <p:nvSpPr>
          <p:cNvPr id="304" name="Google Shape;304;p24"/>
          <p:cNvSpPr txBox="1">
            <a:spLocks noGrp="1"/>
          </p:cNvSpPr>
          <p:nvPr>
            <p:ph type="body" idx="1"/>
          </p:nvPr>
        </p:nvSpPr>
        <p:spPr>
          <a:xfrm>
            <a:off x="1182759" y="595695"/>
            <a:ext cx="5905500" cy="1804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GB" sz="2000" b="1" dirty="0">
                <a:solidFill>
                  <a:srgbClr val="F2F2F2"/>
                </a:solidFill>
                <a:latin typeface="Arial"/>
                <a:ea typeface="Arial"/>
                <a:cs typeface="Arial"/>
                <a:sym typeface="Arial"/>
              </a:rPr>
              <a:t>As is visually depicted not much has changed in over five years as the hype around Bard the LLM by Google is concentrated in these past twelve months. The Official announcement was   made on February 6</a:t>
            </a:r>
            <a:r>
              <a:rPr lang="en-GB" sz="2000" b="1" baseline="30000" dirty="0">
                <a:solidFill>
                  <a:srgbClr val="F2F2F2"/>
                </a:solidFill>
                <a:latin typeface="Arial"/>
                <a:ea typeface="Arial"/>
                <a:cs typeface="Arial"/>
                <a:sym typeface="Arial"/>
              </a:rPr>
              <a:t>th</a:t>
            </a:r>
            <a:r>
              <a:rPr lang="en-GB" sz="2000" b="1" dirty="0">
                <a:solidFill>
                  <a:srgbClr val="F2F2F2"/>
                </a:solidFill>
                <a:latin typeface="Arial"/>
                <a:ea typeface="Arial"/>
                <a:cs typeface="Arial"/>
                <a:sym typeface="Arial"/>
              </a:rPr>
              <a:t> ,2023.</a:t>
            </a:r>
            <a:endParaRPr sz="2000" b="1" dirty="0">
              <a:solidFill>
                <a:srgbClr val="F2F2F2"/>
              </a:solidFill>
              <a:latin typeface="Arial"/>
              <a:ea typeface="Arial"/>
              <a:cs typeface="Arial"/>
              <a:sym typeface="Arial"/>
            </a:endParaRPr>
          </a:p>
          <a:p>
            <a:pPr marL="0" lvl="0" indent="0" algn="l" rtl="0">
              <a:spcBef>
                <a:spcPts val="0"/>
              </a:spcBef>
              <a:spcAft>
                <a:spcPts val="1600"/>
              </a:spcAft>
              <a:buNone/>
            </a:pPr>
            <a:endParaRPr dirty="0">
              <a:solidFill>
                <a:srgbClr val="FFFFFF"/>
              </a:solidFill>
            </a:endParaRPr>
          </a:p>
        </p:txBody>
      </p:sp>
      <p:sp>
        <p:nvSpPr>
          <p:cNvPr id="305" name="Google Shape;305;p24"/>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24"/>
          <p:cNvPicPr preferRelativeResize="0"/>
          <p:nvPr/>
        </p:nvPicPr>
        <p:blipFill rotWithShape="1">
          <a:blip r:embed="rId3">
            <a:alphaModFix/>
          </a:blip>
          <a:srcRect l="36383" t="-20760" r="-8161" b="20760"/>
          <a:stretch/>
        </p:blipFill>
        <p:spPr>
          <a:xfrm rot="10800000">
            <a:off x="6246005" y="1"/>
            <a:ext cx="2898000" cy="2691600"/>
          </a:xfrm>
          <a:prstGeom prst="rtTriangle">
            <a:avLst/>
          </a:prstGeom>
          <a:noFill/>
          <a:ln>
            <a:noFill/>
          </a:ln>
        </p:spPr>
      </p:pic>
      <p:sp>
        <p:nvSpPr>
          <p:cNvPr id="307" name="Google Shape;307;p24"/>
          <p:cNvSpPr txBox="1">
            <a:spLocks noGrp="1"/>
          </p:cNvSpPr>
          <p:nvPr>
            <p:ph type="title"/>
          </p:nvPr>
        </p:nvSpPr>
        <p:spPr>
          <a:xfrm>
            <a:off x="1182875" y="2275158"/>
            <a:ext cx="5609700" cy="53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600" b="1" dirty="0">
                <a:solidFill>
                  <a:schemeClr val="lt2"/>
                </a:solidFill>
              </a:rPr>
              <a:t>Approach:-</a:t>
            </a:r>
            <a:endParaRPr sz="2600" b="1" dirty="0">
              <a:solidFill>
                <a:schemeClr val="lt2"/>
              </a:solidFill>
            </a:endParaRPr>
          </a:p>
        </p:txBody>
      </p:sp>
      <p:sp>
        <p:nvSpPr>
          <p:cNvPr id="308" name="Google Shape;308;p24"/>
          <p:cNvSpPr txBox="1">
            <a:spLocks noGrp="1"/>
          </p:cNvSpPr>
          <p:nvPr>
            <p:ph type="body" idx="1"/>
          </p:nvPr>
        </p:nvSpPr>
        <p:spPr>
          <a:xfrm>
            <a:off x="1182875" y="2760751"/>
            <a:ext cx="7320900" cy="22884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GB" sz="2000" b="1" dirty="0">
                <a:solidFill>
                  <a:srgbClr val="F2F2F2"/>
                </a:solidFill>
                <a:latin typeface="Arial"/>
                <a:ea typeface="Arial"/>
                <a:cs typeface="Arial"/>
                <a:sym typeface="Arial"/>
              </a:rPr>
              <a:t>Keeping that in mind we trained a machine learning model over last five years worth of historic data our target being capturing the pattern that reoccur once in a while in the   </a:t>
            </a:r>
            <a:r>
              <a:rPr lang="en-GB" sz="2000" b="1" dirty="0" smtClean="0">
                <a:solidFill>
                  <a:srgbClr val="F2F2F2"/>
                </a:solidFill>
                <a:latin typeface="Arial"/>
                <a:ea typeface="Arial"/>
                <a:cs typeface="Arial"/>
                <a:sym typeface="Arial"/>
              </a:rPr>
              <a:t>closing price </a:t>
            </a:r>
            <a:r>
              <a:rPr lang="en-GB" sz="2000" b="1" dirty="0">
                <a:solidFill>
                  <a:srgbClr val="F2F2F2"/>
                </a:solidFill>
                <a:latin typeface="Arial"/>
                <a:ea typeface="Arial"/>
                <a:cs typeface="Arial"/>
                <a:sym typeface="Arial"/>
              </a:rPr>
              <a:t>of stocks and then using this model to </a:t>
            </a:r>
            <a:r>
              <a:rPr lang="en-GB" sz="2000" b="1" dirty="0" smtClean="0">
                <a:solidFill>
                  <a:srgbClr val="F2F2F2"/>
                </a:solidFill>
                <a:latin typeface="Arial"/>
                <a:ea typeface="Arial"/>
                <a:cs typeface="Arial"/>
                <a:sym typeface="Arial"/>
              </a:rPr>
              <a:t>forecast the </a:t>
            </a:r>
            <a:r>
              <a:rPr lang="en-GB" sz="2000" b="1" dirty="0">
                <a:solidFill>
                  <a:srgbClr val="F2F2F2"/>
                </a:solidFill>
                <a:latin typeface="Arial"/>
                <a:ea typeface="Arial"/>
                <a:cs typeface="Arial"/>
                <a:sym typeface="Arial"/>
              </a:rPr>
              <a:t>closing price in the week following the official announcement of Bard and then comparing it with the actual closing price.</a:t>
            </a:r>
            <a:endParaRPr sz="2000" b="1" dirty="0">
              <a:solidFill>
                <a:srgbClr val="F2F2F2"/>
              </a:solidFill>
              <a:latin typeface="Arial"/>
              <a:ea typeface="Arial"/>
              <a:cs typeface="Arial"/>
              <a:sym typeface="Arial"/>
            </a:endParaRPr>
          </a:p>
          <a:p>
            <a:pPr marL="0" lvl="0" indent="0" algn="l" rtl="0">
              <a:lnSpc>
                <a:spcPct val="100000"/>
              </a:lnSpc>
              <a:spcBef>
                <a:spcPts val="0"/>
              </a:spcBef>
              <a:spcAft>
                <a:spcPts val="0"/>
              </a:spcAft>
              <a:buNone/>
            </a:pPr>
            <a:endParaRPr sz="2000" dirty="0">
              <a:solidFill>
                <a:srgbClr val="F2F2F2"/>
              </a:solidFill>
              <a:latin typeface="Arial"/>
              <a:ea typeface="Arial"/>
              <a:cs typeface="Arial"/>
              <a:sym typeface="Arial"/>
            </a:endParaRPr>
          </a:p>
          <a:p>
            <a:pPr marL="0" lvl="0" indent="0" algn="l" rtl="0">
              <a:spcBef>
                <a:spcPts val="0"/>
              </a:spcBef>
              <a:spcAft>
                <a:spcPts val="1600"/>
              </a:spcAft>
              <a:buNone/>
            </a:pPr>
            <a:endParaRPr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25"/>
          <p:cNvPicPr preferRelativeResize="0"/>
          <p:nvPr/>
        </p:nvPicPr>
        <p:blipFill>
          <a:blip r:embed="rId3">
            <a:alphaModFix/>
          </a:blip>
          <a:stretch>
            <a:fillRect/>
          </a:stretch>
        </p:blipFill>
        <p:spPr>
          <a:xfrm>
            <a:off x="3880944" y="115900"/>
            <a:ext cx="5107256" cy="2341225"/>
          </a:xfrm>
          <a:prstGeom prst="rect">
            <a:avLst/>
          </a:prstGeom>
          <a:noFill/>
          <a:ln>
            <a:noFill/>
          </a:ln>
        </p:spPr>
      </p:pic>
      <p:pic>
        <p:nvPicPr>
          <p:cNvPr id="314" name="Google Shape;314;p25"/>
          <p:cNvPicPr preferRelativeResize="0"/>
          <p:nvPr/>
        </p:nvPicPr>
        <p:blipFill>
          <a:blip r:embed="rId4">
            <a:alphaModFix/>
          </a:blip>
          <a:stretch>
            <a:fillRect/>
          </a:stretch>
        </p:blipFill>
        <p:spPr>
          <a:xfrm>
            <a:off x="152400" y="2541751"/>
            <a:ext cx="4933801" cy="2453000"/>
          </a:xfrm>
          <a:prstGeom prst="rect">
            <a:avLst/>
          </a:prstGeom>
          <a:noFill/>
          <a:ln>
            <a:noFill/>
          </a:ln>
        </p:spPr>
      </p:pic>
      <p:sp>
        <p:nvSpPr>
          <p:cNvPr id="315" name="Google Shape;315;p25"/>
          <p:cNvSpPr txBox="1"/>
          <p:nvPr/>
        </p:nvSpPr>
        <p:spPr>
          <a:xfrm>
            <a:off x="1174850" y="727767"/>
            <a:ext cx="2564700" cy="111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2000" b="1" dirty="0">
                <a:solidFill>
                  <a:srgbClr val="FFFFFF"/>
                </a:solidFill>
              </a:rPr>
              <a:t>For dataset we have use the site Yahoo Finance.</a:t>
            </a:r>
            <a:endParaRPr sz="2000" b="1" dirty="0">
              <a:solidFill>
                <a:srgbClr val="FFFFFF"/>
              </a:solidFill>
            </a:endParaRPr>
          </a:p>
          <a:p>
            <a:pPr marL="0" lvl="0" indent="0" algn="just" rtl="0">
              <a:lnSpc>
                <a:spcPct val="115000"/>
              </a:lnSpc>
              <a:spcBef>
                <a:spcPts val="0"/>
              </a:spcBef>
              <a:spcAft>
                <a:spcPts val="0"/>
              </a:spcAft>
              <a:buNone/>
            </a:pPr>
            <a:endParaRPr sz="2000" dirty="0">
              <a:solidFill>
                <a:srgbClr val="FFFFFF"/>
              </a:solidFill>
            </a:endParaRPr>
          </a:p>
        </p:txBody>
      </p:sp>
      <p:sp>
        <p:nvSpPr>
          <p:cNvPr id="316" name="Google Shape;316;p25"/>
          <p:cNvSpPr txBox="1"/>
          <p:nvPr/>
        </p:nvSpPr>
        <p:spPr>
          <a:xfrm>
            <a:off x="5415725" y="3488875"/>
            <a:ext cx="3453000" cy="111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b="1" dirty="0">
                <a:solidFill>
                  <a:srgbClr val="FFFFFF"/>
                </a:solidFill>
              </a:rPr>
              <a:t>We have use the historical data to train the Machine Learning model</a:t>
            </a:r>
            <a:endParaRPr sz="1700" b="1" dirty="0">
              <a:latin typeface="Lato"/>
              <a:ea typeface="Lato"/>
              <a:cs typeface="Lato"/>
              <a:sym typeface="Lato"/>
            </a:endParaRPr>
          </a:p>
        </p:txBody>
      </p:sp>
      <p:sp>
        <p:nvSpPr>
          <p:cNvPr id="317" name="Google Shape;317;p25"/>
          <p:cNvSpPr txBox="1"/>
          <p:nvPr/>
        </p:nvSpPr>
        <p:spPr>
          <a:xfrm>
            <a:off x="5415725" y="2808150"/>
            <a:ext cx="3453000" cy="515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800" u="sng">
                <a:solidFill>
                  <a:srgbClr val="FFFFFF"/>
                </a:solidFill>
              </a:rPr>
              <a:t>https://finance.yahoo.com</a:t>
            </a:r>
            <a:endParaRPr sz="1800" u="sng">
              <a:solidFill>
                <a:srgbClr val="FFFFFF"/>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765</Words>
  <Application>Microsoft Office PowerPoint</Application>
  <PresentationFormat>On-screen Show (16:9)</PresentationFormat>
  <Paragraphs>53</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Montserrat</vt:lpstr>
      <vt:lpstr>Caveat</vt:lpstr>
      <vt:lpstr>Lato</vt:lpstr>
      <vt:lpstr>Arial</vt:lpstr>
      <vt:lpstr>Focus</vt:lpstr>
      <vt:lpstr>Analyzing the impact of organizational decisions</vt:lpstr>
      <vt:lpstr>THE BASIC IDEA:</vt:lpstr>
      <vt:lpstr>Project objective :-</vt:lpstr>
      <vt:lpstr>CASE STUDY</vt:lpstr>
      <vt:lpstr>Figure : The line plot above is a direct screenshot from https://trends.google.com depicting people’s interest in Bard chatbot in the last 5 years </vt:lpstr>
      <vt:lpstr>Figure : The above is the heat map of last five years the darker the shade indicates that Bard was searched for on the web more frequently and in larger volumes in the region as compared with the others. </vt:lpstr>
      <vt:lpstr>Figure : The above is the line plot for interest over the last 12 months. Source : https://trends.google.com  </vt:lpstr>
      <vt:lpstr>Observation:-</vt:lpstr>
      <vt:lpstr>PowerPoint Presentation</vt:lpstr>
      <vt:lpstr>PowerPoint Presentation</vt:lpstr>
      <vt:lpstr>NOTE:-</vt:lpstr>
      <vt:lpstr>Figure : The line graph representing the regression plot Source : The code we have written  </vt:lpstr>
      <vt:lpstr>NOTE:-</vt:lpstr>
      <vt:lpstr>Figure : The scatter plot depicting the regression curve where blue dots are the closing prices and the red line is the regression curve fitted. </vt:lpstr>
      <vt:lpstr>Figure : The plot above represents the actual closing price and the predicted price in the targeted week i.e. from February 5th, 2023 to February 11th, 2023. </vt:lpstr>
      <vt:lpstr>Report Conclusion</vt:lpstr>
      <vt:lpstr>Meet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impact of organizational decisions</dc:title>
  <cp:lastModifiedBy>Varun Sharma</cp:lastModifiedBy>
  <cp:revision>16</cp:revision>
  <dcterms:modified xsi:type="dcterms:W3CDTF">2023-08-03T13:55:22Z</dcterms:modified>
</cp:coreProperties>
</file>